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335" r:id="rId5"/>
    <p:sldId id="350" r:id="rId6"/>
    <p:sldId id="336" r:id="rId7"/>
    <p:sldId id="337" r:id="rId8"/>
    <p:sldId id="339" r:id="rId9"/>
    <p:sldId id="364" r:id="rId10"/>
    <p:sldId id="351" r:id="rId11"/>
    <p:sldId id="361" r:id="rId12"/>
    <p:sldId id="362" r:id="rId13"/>
    <p:sldId id="352" r:id="rId14"/>
    <p:sldId id="366" r:id="rId15"/>
    <p:sldId id="353" r:id="rId16"/>
    <p:sldId id="354" r:id="rId17"/>
    <p:sldId id="367" r:id="rId18"/>
    <p:sldId id="355" r:id="rId19"/>
    <p:sldId id="359" r:id="rId20"/>
    <p:sldId id="356" r:id="rId21"/>
    <p:sldId id="345" r:id="rId22"/>
    <p:sldId id="34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107"/>
    <a:srgbClr val="A55FF5"/>
    <a:srgbClr val="8EEDE8"/>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7A5588-4939-4F7B-91F2-D922775E27E6}" v="1200" dt="2024-03-04T23:31:31.821"/>
    <p1510:client id="{CB0E4880-BFE5-2BF7-7363-F4C6F0CB4815}" v="1155" dt="2024-03-05T03:32:20.037"/>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816" y="60"/>
      </p:cViewPr>
      <p:guideLst>
        <p:guide pos="6504"/>
        <p:guide orient="horz" pos="3696"/>
        <p:guide orient="horz" pos="19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B96D7-F201-492C-AA50-574A730BC27F}" type="datetimeFigureOut">
              <a:rPr lang="en-US" smtClean="0"/>
              <a:t>3/5/2024</a:t>
            </a:fld>
            <a:endParaRPr lang="en-US"/>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563E-BCB2-465B-8A3C-AC86CE64F69C}" type="slidenum">
              <a:rPr lang="en-US" smtClean="0"/>
              <a:t>‹#›</a:t>
            </a:fld>
            <a:endParaRPr lang="en-US"/>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Presentation Title</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Presentation Title</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4000" baseline="0"/>
            </a:lvl1pPr>
          </a:lstStyle>
          <a:p>
            <a:r>
              <a:rPr lang="en-US"/>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a:t>Click to add text</a:t>
            </a:r>
          </a:p>
          <a:p>
            <a:pPr lvl="1"/>
            <a:r>
              <a:rPr lang="en-US"/>
              <a:t>Second level</a:t>
            </a:r>
          </a:p>
          <a:p>
            <a:pPr lvl="2"/>
            <a:r>
              <a:rPr lang="en-US"/>
              <a:t>Third level </a:t>
            </a:r>
          </a:p>
          <a:p>
            <a:pPr lvl="3"/>
            <a:r>
              <a:rPr lang="en-US"/>
              <a:t>Fourth level </a:t>
            </a:r>
          </a:p>
          <a:p>
            <a:pPr lvl="4"/>
            <a:r>
              <a:rPr lang="en-US"/>
              <a:t>Fifth level </a:t>
            </a:r>
          </a:p>
          <a:p>
            <a:pPr lvl="0"/>
            <a:endParaRPr lang="en-US"/>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anchor="b">
            <a:normAutofit/>
          </a:bodyPr>
          <a:lstStyle>
            <a:lvl1pPr>
              <a:defRPr sz="4000"/>
            </a:lvl1pPr>
          </a:lstStyle>
          <a:p>
            <a:r>
              <a:rPr lang="en-US"/>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a:t>Click to add text</a:t>
            </a:r>
          </a:p>
          <a:p>
            <a:pPr lvl="1"/>
            <a:r>
              <a:rPr lang="en-US"/>
              <a:t>Second level</a:t>
            </a:r>
          </a:p>
          <a:p>
            <a:pPr lvl="2"/>
            <a:r>
              <a:rPr lang="en-US"/>
              <a:t>Third level </a:t>
            </a:r>
          </a:p>
          <a:p>
            <a:pPr lvl="3"/>
            <a:r>
              <a:rPr lang="en-US"/>
              <a:t>Fourth level </a:t>
            </a:r>
          </a:p>
          <a:p>
            <a:pPr lvl="4"/>
            <a:r>
              <a:rPr lang="en-US"/>
              <a:t>Fifth level </a:t>
            </a:r>
          </a:p>
          <a:p>
            <a:pPr lvl="0"/>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4000" baseline="0"/>
            </a:lvl1pPr>
          </a:lstStyle>
          <a:p>
            <a:r>
              <a:rPr lang="en-US"/>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a:normAutofit/>
          </a:bodyPr>
          <a:lstStyle>
            <a:lvl1pPr marL="0" indent="0" algn="ctr">
              <a:buNone/>
              <a:defRPr sz="2000"/>
            </a:lvl1pPr>
          </a:lstStyle>
          <a:p>
            <a:r>
              <a:rPr lang="en-US"/>
              <a:t>Click icon to add picture</a:t>
            </a:r>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4000" baseline="0"/>
            </a:lvl1pPr>
          </a:lstStyle>
          <a:p>
            <a:r>
              <a:rPr lang="en-US"/>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2000"/>
            </a:lvl1pPr>
          </a:lstStyle>
          <a:p>
            <a:r>
              <a:rPr lang="en-US"/>
              <a:t>Click icon to add picture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anchor="b">
            <a:normAutofit/>
          </a:bodyPr>
          <a:lstStyle>
            <a:lvl1pPr>
              <a:defRPr sz="4000"/>
            </a:lvl1pPr>
          </a:lstStyle>
          <a:p>
            <a:r>
              <a:rPr lang="en-US"/>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228600">
              <a:lnSpc>
                <a:spcPct val="100000"/>
              </a:lnSpc>
              <a:spcBef>
                <a:spcPts val="0"/>
              </a:spcBef>
              <a:spcAft>
                <a:spcPts val="1200"/>
              </a:spcAft>
              <a:defRPr sz="2000"/>
            </a:lvl4pPr>
            <a:lvl5pPr marL="1143000">
              <a:lnSpc>
                <a:spcPct val="100000"/>
              </a:lnSpc>
              <a:spcBef>
                <a:spcPts val="0"/>
              </a:spcBef>
              <a:spcAft>
                <a:spcPts val="1200"/>
              </a:spcAft>
              <a:defRPr sz="2000"/>
            </a:lvl5pPr>
            <a:lvl6pPr marL="1600200">
              <a:defRPr/>
            </a:lvl6pPr>
          </a:lstStyle>
          <a:p>
            <a:pPr lvl="0"/>
            <a:r>
              <a:rPr lang="en-US"/>
              <a:t>Click to add content</a:t>
            </a:r>
          </a:p>
          <a:p>
            <a:pPr lvl="1"/>
            <a:r>
              <a:rPr lang="en-US"/>
              <a:t>Second level</a:t>
            </a:r>
          </a:p>
          <a:p>
            <a:pPr lvl="2"/>
            <a:r>
              <a:rPr lang="en-US"/>
              <a:t>Third level</a:t>
            </a:r>
          </a:p>
          <a:p>
            <a:pPr lvl="4"/>
            <a:r>
              <a:rPr lang="en-US"/>
              <a:t>Fourth level</a:t>
            </a:r>
          </a:p>
          <a:p>
            <a:pPr lvl="5"/>
            <a:r>
              <a:rPr lang="en-US"/>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Presentation Title</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a:normAutofit/>
          </a:bodyPr>
          <a:lstStyle>
            <a:lvl1pPr marL="320040" indent="-320040">
              <a:lnSpc>
                <a:spcPct val="100000"/>
              </a:lnSpc>
              <a:spcBef>
                <a:spcPts val="0"/>
              </a:spcBef>
              <a:spcAft>
                <a:spcPts val="1200"/>
              </a:spcAft>
              <a:buFont typeface="+mj-lt"/>
              <a:buAutoNum type="arabicPeriod"/>
              <a:defRPr sz="2000"/>
            </a:lvl1pPr>
            <a:lvl2pPr marL="685800" indent="-320040">
              <a:lnSpc>
                <a:spcPct val="100000"/>
              </a:lnSpc>
              <a:spcBef>
                <a:spcPts val="0"/>
              </a:spcBef>
              <a:spcAft>
                <a:spcPts val="1200"/>
              </a:spcAft>
              <a:buFont typeface="+mj-lt"/>
              <a:buAutoNum type="alphaLcPeriod"/>
              <a:defRPr sz="2000"/>
            </a:lvl2pPr>
            <a:lvl3pPr marL="1143000" indent="-320040">
              <a:lnSpc>
                <a:spcPct val="100000"/>
              </a:lnSpc>
              <a:spcBef>
                <a:spcPts val="0"/>
              </a:spcBef>
              <a:spcAft>
                <a:spcPts val="1200"/>
              </a:spcAft>
              <a:buFont typeface="+mj-lt"/>
              <a:buAutoNum type="arabicParenR"/>
              <a:defRPr sz="2000"/>
            </a:lvl3pPr>
            <a:lvl4pPr marL="1600200" indent="-320040">
              <a:lnSpc>
                <a:spcPct val="100000"/>
              </a:lnSpc>
              <a:spcBef>
                <a:spcPts val="0"/>
              </a:spcBef>
              <a:spcAft>
                <a:spcPts val="1200"/>
              </a:spcAft>
              <a:buFont typeface="+mj-lt"/>
              <a:buAutoNum type="alphaLcParenR"/>
              <a:defRPr sz="2000"/>
            </a:lvl4pPr>
            <a:lvl5pPr marL="2057400" indent="-320040">
              <a:lnSpc>
                <a:spcPct val="100000"/>
              </a:lnSpc>
              <a:spcBef>
                <a:spcPts val="0"/>
              </a:spcBef>
              <a:spcAft>
                <a:spcPts val="1200"/>
              </a:spcAft>
              <a:buFont typeface="+mj-lt"/>
              <a:buAutoNum type="romanLcPeriod"/>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Presentation Title</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a:t>Click to add text</a:t>
            </a:r>
          </a:p>
          <a:p>
            <a:pPr lvl="1"/>
            <a:r>
              <a:rPr lang="en-US"/>
              <a:t>Second level</a:t>
            </a:r>
          </a:p>
          <a:p>
            <a:pPr lvl="2"/>
            <a:r>
              <a:rPr lang="en-US"/>
              <a:t>Third level</a:t>
            </a:r>
          </a:p>
          <a:p>
            <a:pPr lvl="3"/>
            <a:r>
              <a:rPr lang="en-US"/>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a:normAutofit/>
          </a:bodyPr>
          <a:lstStyle>
            <a:lvl1pPr marL="0" indent="0" algn="ctr">
              <a:buNone/>
              <a:defRPr sz="2000"/>
            </a:lvl1pPr>
          </a:lstStyle>
          <a:p>
            <a:r>
              <a:rPr lang="en-US"/>
              <a:t>Click icon to add picture</a:t>
            </a:r>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a:t>Click to add text</a:t>
            </a:r>
          </a:p>
          <a:p>
            <a:pPr lvl="1"/>
            <a:r>
              <a:rPr lang="en-US"/>
              <a:t>Second level</a:t>
            </a:r>
          </a:p>
          <a:p>
            <a:pPr lvl="2"/>
            <a:r>
              <a:rPr lang="en-US"/>
              <a:t>Third level</a:t>
            </a:r>
          </a:p>
          <a:p>
            <a:pPr lvl="3"/>
            <a:r>
              <a:rPr lang="en-US"/>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000"/>
            </a:lvl4pPr>
            <a:lvl5pPr>
              <a:spcBef>
                <a:spcPts val="0"/>
              </a:spcBef>
              <a:spcAft>
                <a:spcPts val="6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1">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E0BCE3-7A85-71CE-E027-A8E454AF1454}"/>
              </a:ext>
            </a:extLst>
          </p:cNvPr>
          <p:cNvSpPr>
            <a:spLocks noGrp="1"/>
          </p:cNvSpPr>
          <p:nvPr>
            <p:ph type="ctrTitle"/>
          </p:nvPr>
        </p:nvSpPr>
        <p:spPr>
          <a:xfrm>
            <a:off x="5519956" y="960120"/>
            <a:ext cx="5905850" cy="3435711"/>
          </a:xfrm>
        </p:spPr>
        <p:txBody>
          <a:bodyPr/>
          <a:lstStyle/>
          <a:p>
            <a:r>
              <a:rPr lang="en-US"/>
              <a:t>Year 10 ASSEMBLY:</a:t>
            </a:r>
            <a:br>
              <a:rPr lang="en-US"/>
            </a:br>
            <a:r>
              <a:rPr lang="en-US"/>
              <a:t>Pathway and course overview</a:t>
            </a:r>
          </a:p>
        </p:txBody>
      </p:sp>
    </p:spTree>
    <p:extLst>
      <p:ext uri="{BB962C8B-B14F-4D97-AF65-F5344CB8AC3E}">
        <p14:creationId xmlns:p14="http://schemas.microsoft.com/office/powerpoint/2010/main" val="95441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45BD-5B25-B32E-F712-18F18E7168E7}"/>
              </a:ext>
            </a:extLst>
          </p:cNvPr>
          <p:cNvSpPr>
            <a:spLocks noGrp="1"/>
          </p:cNvSpPr>
          <p:nvPr>
            <p:ph type="title"/>
          </p:nvPr>
        </p:nvSpPr>
        <p:spPr>
          <a:xfrm>
            <a:off x="893064" y="72518"/>
            <a:ext cx="10405174" cy="1326514"/>
          </a:xfrm>
        </p:spPr>
        <p:txBody>
          <a:bodyPr anchor="b">
            <a:normAutofit/>
          </a:bodyPr>
          <a:lstStyle/>
          <a:p>
            <a:r>
              <a:rPr lang="en-US"/>
              <a:t>math year 11 ATAR &amp; general Courses:</a:t>
            </a:r>
            <a:endParaRPr lang="en-ZA"/>
          </a:p>
        </p:txBody>
      </p:sp>
      <p:sp>
        <p:nvSpPr>
          <p:cNvPr id="3" name="Slide Number Placeholder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10</a:t>
            </a:fld>
            <a:endParaRPr lang="en-US"/>
          </a:p>
        </p:txBody>
      </p:sp>
      <p:graphicFrame>
        <p:nvGraphicFramePr>
          <p:cNvPr id="5" name="Table 5">
            <a:extLst>
              <a:ext uri="{FF2B5EF4-FFF2-40B4-BE49-F238E27FC236}">
                <a16:creationId xmlns:a16="http://schemas.microsoft.com/office/drawing/2014/main" id="{DB3E08CE-5EEC-CDEB-58B7-90A1E32EE821}"/>
              </a:ext>
            </a:extLst>
          </p:cNvPr>
          <p:cNvGraphicFramePr>
            <a:graphicFrameLocks noGrp="1"/>
          </p:cNvGraphicFramePr>
          <p:nvPr>
            <p:extLst>
              <p:ext uri="{D42A27DB-BD31-4B8C-83A1-F6EECF244321}">
                <p14:modId xmlns:p14="http://schemas.microsoft.com/office/powerpoint/2010/main" val="3691247609"/>
              </p:ext>
            </p:extLst>
          </p:nvPr>
        </p:nvGraphicFramePr>
        <p:xfrm>
          <a:off x="1074198" y="1644452"/>
          <a:ext cx="9374819" cy="4226767"/>
        </p:xfrm>
        <a:graphic>
          <a:graphicData uri="http://schemas.openxmlformats.org/drawingml/2006/table">
            <a:tbl>
              <a:tblPr firstRow="1" bandRow="1">
                <a:tableStyleId>{5940675A-B579-460E-94D1-54222C63F5DA}</a:tableStyleId>
              </a:tblPr>
              <a:tblGrid>
                <a:gridCol w="1824608">
                  <a:extLst>
                    <a:ext uri="{9D8B030D-6E8A-4147-A177-3AD203B41FA5}">
                      <a16:colId xmlns:a16="http://schemas.microsoft.com/office/drawing/2014/main" val="3589661149"/>
                    </a:ext>
                  </a:extLst>
                </a:gridCol>
                <a:gridCol w="2168096">
                  <a:extLst>
                    <a:ext uri="{9D8B030D-6E8A-4147-A177-3AD203B41FA5}">
                      <a16:colId xmlns:a16="http://schemas.microsoft.com/office/drawing/2014/main" val="3800491787"/>
                    </a:ext>
                  </a:extLst>
                </a:gridCol>
                <a:gridCol w="2843052">
                  <a:extLst>
                    <a:ext uri="{9D8B030D-6E8A-4147-A177-3AD203B41FA5}">
                      <a16:colId xmlns:a16="http://schemas.microsoft.com/office/drawing/2014/main" val="1323782214"/>
                    </a:ext>
                  </a:extLst>
                </a:gridCol>
                <a:gridCol w="2539063">
                  <a:extLst>
                    <a:ext uri="{9D8B030D-6E8A-4147-A177-3AD203B41FA5}">
                      <a16:colId xmlns:a16="http://schemas.microsoft.com/office/drawing/2014/main" val="3280348324"/>
                    </a:ext>
                  </a:extLst>
                </a:gridCol>
              </a:tblGrid>
              <a:tr h="590896">
                <a:tc>
                  <a:txBody>
                    <a:bodyPr/>
                    <a:lstStyle/>
                    <a:p>
                      <a:r>
                        <a:rPr lang="en-AU" sz="1300" b="1"/>
                        <a:t>Course</a:t>
                      </a:r>
                    </a:p>
                  </a:txBody>
                  <a:tcPr marL="65348" marR="65348" marT="32674" marB="32674"/>
                </a:tc>
                <a:tc>
                  <a:txBody>
                    <a:bodyPr/>
                    <a:lstStyle/>
                    <a:p>
                      <a:r>
                        <a:rPr lang="en-AU" sz="1300" b="1"/>
                        <a:t>Course overview</a:t>
                      </a:r>
                    </a:p>
                  </a:txBody>
                  <a:tcPr marL="65348" marR="65348" marT="32674" marB="32674"/>
                </a:tc>
                <a:tc>
                  <a:txBody>
                    <a:bodyPr/>
                    <a:lstStyle/>
                    <a:p>
                      <a:r>
                        <a:rPr lang="en-AU" sz="1300" b="1" i="0" u="none" strike="noStrike" noProof="0">
                          <a:solidFill>
                            <a:srgbClr val="000000"/>
                          </a:solidFill>
                          <a:latin typeface="Avenir Next LT Pro Light"/>
                        </a:rPr>
                        <a:t>Year 10 achievement needed </a:t>
                      </a:r>
                      <a:r>
                        <a:rPr lang="en-AU" sz="1300" b="1"/>
                        <a:t> </a:t>
                      </a:r>
                    </a:p>
                  </a:txBody>
                  <a:tcPr marL="65348" marR="65348" marT="32674" marB="32674"/>
                </a:tc>
                <a:tc>
                  <a:txBody>
                    <a:bodyPr/>
                    <a:lstStyle/>
                    <a:p>
                      <a:r>
                        <a:rPr lang="en-AU" sz="1300" b="1"/>
                        <a:t>University/career links</a:t>
                      </a:r>
                    </a:p>
                  </a:txBody>
                  <a:tcPr marL="65348" marR="65348" marT="32674" marB="32674"/>
                </a:tc>
                <a:extLst>
                  <a:ext uri="{0D108BD9-81ED-4DB2-BD59-A6C34878D82A}">
                    <a16:rowId xmlns:a16="http://schemas.microsoft.com/office/drawing/2014/main" val="744905973"/>
                  </a:ext>
                </a:extLst>
              </a:tr>
              <a:tr h="1602339">
                <a:tc>
                  <a:txBody>
                    <a:bodyPr/>
                    <a:lstStyle/>
                    <a:p>
                      <a:r>
                        <a:rPr lang="en-AU" sz="1300" b="1"/>
                        <a:t>Math Applications</a:t>
                      </a:r>
                    </a:p>
                  </a:txBody>
                  <a:tcPr marL="65348" marR="65348" marT="32674" marB="32674"/>
                </a:tc>
                <a:tc>
                  <a:txBody>
                    <a:bodyPr/>
                    <a:lstStyle/>
                    <a:p>
                      <a:r>
                        <a:rPr lang="en-AU" sz="1100"/>
                        <a:t>Algebra, matrices, shape and measurement, and consumer arithmetic (earning and managing money)</a:t>
                      </a:r>
                    </a:p>
                  </a:txBody>
                  <a:tcPr marL="65348" marR="65348" marT="32674" marB="32674"/>
                </a:tc>
                <a:tc>
                  <a:txBody>
                    <a:bodyPr/>
                    <a:lstStyle/>
                    <a:p>
                      <a:r>
                        <a:rPr lang="en-AU" sz="1300"/>
                        <a:t>B grade in Year 10 Maths</a:t>
                      </a:r>
                    </a:p>
                  </a:txBody>
                  <a:tcPr marL="65348" marR="65348" marT="32674" marB="32674"/>
                </a:tc>
                <a:tc>
                  <a:txBody>
                    <a:bodyPr/>
                    <a:lstStyle/>
                    <a:p>
                      <a:r>
                        <a:rPr lang="en-AU" sz="1300"/>
                        <a:t>Engineering, Business &amp; Commerce</a:t>
                      </a:r>
                    </a:p>
                  </a:txBody>
                  <a:tcPr marL="65348" marR="65348" marT="32674" marB="32674"/>
                </a:tc>
                <a:extLst>
                  <a:ext uri="{0D108BD9-81ED-4DB2-BD59-A6C34878D82A}">
                    <a16:rowId xmlns:a16="http://schemas.microsoft.com/office/drawing/2014/main" val="3277951049"/>
                  </a:ext>
                </a:extLst>
              </a:tr>
              <a:tr h="963532">
                <a:tc>
                  <a:txBody>
                    <a:bodyPr/>
                    <a:lstStyle/>
                    <a:p>
                      <a:r>
                        <a:rPr lang="en-AU" sz="1300" b="1"/>
                        <a:t>Math Methods</a:t>
                      </a:r>
                    </a:p>
                  </a:txBody>
                  <a:tcPr marL="65348" marR="65348" marT="32674" marB="32674"/>
                </a:tc>
                <a:tc>
                  <a:txBody>
                    <a:bodyPr/>
                    <a:lstStyle/>
                    <a:p>
                      <a:r>
                        <a:rPr lang="en-AU" sz="1100"/>
                        <a:t>Probability, statistics, algebra, trigonometric functions</a:t>
                      </a:r>
                    </a:p>
                  </a:txBody>
                  <a:tcPr marL="65348" marR="65348" marT="32674" marB="32674"/>
                </a:tc>
                <a:tc>
                  <a:txBody>
                    <a:bodyPr/>
                    <a:lstStyle/>
                    <a:p>
                      <a:r>
                        <a:rPr lang="en-AU" sz="1300"/>
                        <a:t>A grade in Year 10 Maths</a:t>
                      </a:r>
                    </a:p>
                  </a:txBody>
                  <a:tcPr marL="65348" marR="65348" marT="32674" marB="32674"/>
                </a:tc>
                <a:tc>
                  <a:txBody>
                    <a:bodyPr/>
                    <a:lstStyle/>
                    <a:p>
                      <a:r>
                        <a:rPr lang="en-AU" sz="1300"/>
                        <a:t>Engineering, Physicist, Computer Science</a:t>
                      </a:r>
                    </a:p>
                  </a:txBody>
                  <a:tcPr marL="65348" marR="65348" marT="32674" marB="32674"/>
                </a:tc>
                <a:extLst>
                  <a:ext uri="{0D108BD9-81ED-4DB2-BD59-A6C34878D82A}">
                    <a16:rowId xmlns:a16="http://schemas.microsoft.com/office/drawing/2014/main" val="1943231664"/>
                  </a:ext>
                </a:extLst>
              </a:tr>
              <a:tr h="1070000">
                <a:tc>
                  <a:txBody>
                    <a:bodyPr/>
                    <a:lstStyle/>
                    <a:p>
                      <a:r>
                        <a:rPr lang="en-AU" sz="1300" b="1"/>
                        <a:t>Math Specialist</a:t>
                      </a:r>
                    </a:p>
                  </a:txBody>
                  <a:tcPr marL="65348" marR="65348" marT="32674" marB="32674"/>
                </a:tc>
                <a:tc>
                  <a:txBody>
                    <a:bodyPr/>
                    <a:lstStyle/>
                    <a:p>
                      <a:r>
                        <a:rPr lang="en-AU" sz="1300"/>
                        <a:t>Currently run through SIDE. Must be enrolled in Math Methods. </a:t>
                      </a:r>
                    </a:p>
                  </a:txBody>
                  <a:tcPr marL="65348" marR="65348" marT="32674" marB="3267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300"/>
                        <a:t>A grade in Year 10 Maths</a:t>
                      </a:r>
                    </a:p>
                    <a:p>
                      <a:endParaRPr lang="en-AU" sz="1300"/>
                    </a:p>
                  </a:txBody>
                  <a:tcPr marL="65348" marR="65348" marT="32674" marB="3267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300"/>
                        <a:t>Engineering, Physicist, Computer Science</a:t>
                      </a:r>
                    </a:p>
                    <a:p>
                      <a:endParaRPr lang="en-AU" sz="1300"/>
                    </a:p>
                  </a:txBody>
                  <a:tcPr marL="65348" marR="65348" marT="32674" marB="32674"/>
                </a:tc>
                <a:extLst>
                  <a:ext uri="{0D108BD9-81ED-4DB2-BD59-A6C34878D82A}">
                    <a16:rowId xmlns:a16="http://schemas.microsoft.com/office/drawing/2014/main" val="669044804"/>
                  </a:ext>
                </a:extLst>
              </a:tr>
            </a:tbl>
          </a:graphicData>
        </a:graphic>
      </p:graphicFrame>
    </p:spTree>
    <p:extLst>
      <p:ext uri="{BB962C8B-B14F-4D97-AF65-F5344CB8AC3E}">
        <p14:creationId xmlns:p14="http://schemas.microsoft.com/office/powerpoint/2010/main" val="421844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AECE-DDB4-2614-8CE8-2BD539E5AE1A}"/>
              </a:ext>
            </a:extLst>
          </p:cNvPr>
          <p:cNvSpPr>
            <a:spLocks noGrp="1"/>
          </p:cNvSpPr>
          <p:nvPr>
            <p:ph type="title"/>
          </p:nvPr>
        </p:nvSpPr>
        <p:spPr/>
        <p:txBody>
          <a:bodyPr/>
          <a:lstStyle/>
          <a:p>
            <a:r>
              <a:rPr lang="en-AU"/>
              <a:t>Math Courses continued:</a:t>
            </a:r>
          </a:p>
        </p:txBody>
      </p:sp>
      <p:sp>
        <p:nvSpPr>
          <p:cNvPr id="4" name="Slide Number Placeholder 3">
            <a:extLst>
              <a:ext uri="{FF2B5EF4-FFF2-40B4-BE49-F238E27FC236}">
                <a16:creationId xmlns:a16="http://schemas.microsoft.com/office/drawing/2014/main" id="{0F22670E-72A5-AAA9-9EAC-3B9B4C8C9219}"/>
              </a:ext>
            </a:extLst>
          </p:cNvPr>
          <p:cNvSpPr>
            <a:spLocks noGrp="1"/>
          </p:cNvSpPr>
          <p:nvPr>
            <p:ph type="sldNum" sz="quarter" idx="12"/>
          </p:nvPr>
        </p:nvSpPr>
        <p:spPr/>
        <p:txBody>
          <a:bodyPr/>
          <a:lstStyle/>
          <a:p>
            <a:fld id="{B5CEABB6-07DC-46E8-9B57-56EC44A396E5}" type="slidenum">
              <a:rPr lang="en-US" smtClean="0"/>
              <a:pPr/>
              <a:t>11</a:t>
            </a:fld>
            <a:endParaRPr lang="en-US"/>
          </a:p>
        </p:txBody>
      </p:sp>
      <p:graphicFrame>
        <p:nvGraphicFramePr>
          <p:cNvPr id="5" name="Table 5">
            <a:extLst>
              <a:ext uri="{FF2B5EF4-FFF2-40B4-BE49-F238E27FC236}">
                <a16:creationId xmlns:a16="http://schemas.microsoft.com/office/drawing/2014/main" id="{2B8B6016-7726-5C17-57E1-C8DEE95E722C}"/>
              </a:ext>
            </a:extLst>
          </p:cNvPr>
          <p:cNvGraphicFramePr>
            <a:graphicFrameLocks noGrp="1"/>
          </p:cNvGraphicFramePr>
          <p:nvPr>
            <p:extLst>
              <p:ext uri="{D42A27DB-BD31-4B8C-83A1-F6EECF244321}">
                <p14:modId xmlns:p14="http://schemas.microsoft.com/office/powerpoint/2010/main" val="3094674436"/>
              </p:ext>
            </p:extLst>
          </p:nvPr>
        </p:nvGraphicFramePr>
        <p:xfrm>
          <a:off x="701336" y="1814225"/>
          <a:ext cx="9294921" cy="3112880"/>
        </p:xfrm>
        <a:graphic>
          <a:graphicData uri="http://schemas.openxmlformats.org/drawingml/2006/table">
            <a:tbl>
              <a:tblPr firstRow="1" bandRow="1">
                <a:tableStyleId>{5940675A-B579-460E-94D1-54222C63F5DA}</a:tableStyleId>
              </a:tblPr>
              <a:tblGrid>
                <a:gridCol w="2020140">
                  <a:extLst>
                    <a:ext uri="{9D8B030D-6E8A-4147-A177-3AD203B41FA5}">
                      <a16:colId xmlns:a16="http://schemas.microsoft.com/office/drawing/2014/main" val="3589661149"/>
                    </a:ext>
                  </a:extLst>
                </a:gridCol>
                <a:gridCol w="2202609">
                  <a:extLst>
                    <a:ext uri="{9D8B030D-6E8A-4147-A177-3AD203B41FA5}">
                      <a16:colId xmlns:a16="http://schemas.microsoft.com/office/drawing/2014/main" val="3800491787"/>
                    </a:ext>
                  </a:extLst>
                </a:gridCol>
                <a:gridCol w="2536086">
                  <a:extLst>
                    <a:ext uri="{9D8B030D-6E8A-4147-A177-3AD203B41FA5}">
                      <a16:colId xmlns:a16="http://schemas.microsoft.com/office/drawing/2014/main" val="1323782214"/>
                    </a:ext>
                  </a:extLst>
                </a:gridCol>
                <a:gridCol w="2536086">
                  <a:extLst>
                    <a:ext uri="{9D8B030D-6E8A-4147-A177-3AD203B41FA5}">
                      <a16:colId xmlns:a16="http://schemas.microsoft.com/office/drawing/2014/main" val="3280348324"/>
                    </a:ext>
                  </a:extLst>
                </a:gridCol>
              </a:tblGrid>
              <a:tr h="787596">
                <a:tc>
                  <a:txBody>
                    <a:bodyPr/>
                    <a:lstStyle/>
                    <a:p>
                      <a:r>
                        <a:rPr lang="en-AU" sz="1800" b="1"/>
                        <a:t>Course</a:t>
                      </a:r>
                    </a:p>
                  </a:txBody>
                  <a:tcPr/>
                </a:tc>
                <a:tc>
                  <a:txBody>
                    <a:bodyPr/>
                    <a:lstStyle/>
                    <a:p>
                      <a:r>
                        <a:rPr lang="en-AU" sz="1800" b="1"/>
                        <a:t>Course overview</a:t>
                      </a:r>
                    </a:p>
                  </a:txBody>
                  <a:tcPr/>
                </a:tc>
                <a:tc>
                  <a:txBody>
                    <a:bodyPr/>
                    <a:lstStyle/>
                    <a:p>
                      <a:r>
                        <a:rPr lang="en-AU" b="1"/>
                        <a:t>Year 10 achievement required</a:t>
                      </a:r>
                    </a:p>
                  </a:txBody>
                  <a:tcPr/>
                </a:tc>
                <a:tc>
                  <a:txBody>
                    <a:bodyPr/>
                    <a:lstStyle/>
                    <a:p>
                      <a:r>
                        <a:rPr lang="en-AU" b="1"/>
                        <a:t>University/career links</a:t>
                      </a:r>
                    </a:p>
                  </a:txBody>
                  <a:tcPr/>
                </a:tc>
                <a:extLst>
                  <a:ext uri="{0D108BD9-81ED-4DB2-BD59-A6C34878D82A}">
                    <a16:rowId xmlns:a16="http://schemas.microsoft.com/office/drawing/2014/main" val="1121944010"/>
                  </a:ext>
                </a:extLst>
              </a:tr>
              <a:tr h="1425174">
                <a:tc>
                  <a:txBody>
                    <a:bodyPr/>
                    <a:lstStyle/>
                    <a:p>
                      <a:r>
                        <a:rPr lang="en-AU" b="1"/>
                        <a:t>Math Essentials</a:t>
                      </a:r>
                    </a:p>
                  </a:txBody>
                  <a:tcPr/>
                </a:tc>
                <a:tc>
                  <a:txBody>
                    <a:bodyPr/>
                    <a:lstStyle/>
                    <a:p>
                      <a:r>
                        <a:rPr lang="en-AU" sz="1400"/>
                        <a:t>Percentages, measurement, graphs, rates and ratios, time and motion</a:t>
                      </a:r>
                    </a:p>
                    <a:p>
                      <a:endParaRPr lang="en-AU" sz="1400"/>
                    </a:p>
                  </a:txBody>
                  <a:tcPr/>
                </a:tc>
                <a:tc>
                  <a:txBody>
                    <a:bodyPr/>
                    <a:lstStyle/>
                    <a:p>
                      <a:r>
                        <a:rPr lang="en-AU"/>
                        <a:t>Pass CAT 1 in OLNA Numeracy</a:t>
                      </a:r>
                    </a:p>
                  </a:txBody>
                  <a:tcPr/>
                </a:tc>
                <a:tc>
                  <a:txBody>
                    <a:bodyPr/>
                    <a:lstStyle/>
                    <a:p>
                      <a:r>
                        <a:rPr lang="en-AU"/>
                        <a:t>Teaching, nursing, electrician</a:t>
                      </a:r>
                    </a:p>
                  </a:txBody>
                  <a:tcPr/>
                </a:tc>
                <a:extLst>
                  <a:ext uri="{0D108BD9-81ED-4DB2-BD59-A6C34878D82A}">
                    <a16:rowId xmlns:a16="http://schemas.microsoft.com/office/drawing/2014/main" val="4008834706"/>
                  </a:ext>
                </a:extLst>
              </a:tr>
              <a:tr h="900110">
                <a:tc>
                  <a:txBody>
                    <a:bodyPr/>
                    <a:lstStyle/>
                    <a:p>
                      <a:r>
                        <a:rPr lang="en-AU" b="1"/>
                        <a:t>Math Foundation</a:t>
                      </a:r>
                    </a:p>
                  </a:txBody>
                  <a:tcPr/>
                </a:tc>
                <a:tc>
                  <a:txBody>
                    <a:bodyPr/>
                    <a:lstStyle/>
                    <a:p>
                      <a:endParaRPr lang="en-AU"/>
                    </a:p>
                  </a:txBody>
                  <a:tcPr/>
                </a:tc>
                <a:tc>
                  <a:txBody>
                    <a:bodyPr/>
                    <a:lstStyle/>
                    <a:p>
                      <a:r>
                        <a:rPr lang="en-AU" sz="1400"/>
                        <a:t>* You are required to do this course if you have not passed OLNA</a:t>
                      </a:r>
                    </a:p>
                  </a:txBody>
                  <a:tcPr/>
                </a:tc>
                <a:tc>
                  <a:txBody>
                    <a:bodyPr/>
                    <a:lstStyle/>
                    <a:p>
                      <a:r>
                        <a:rPr lang="en-AU"/>
                        <a:t>All careers</a:t>
                      </a:r>
                    </a:p>
                  </a:txBody>
                  <a:tcPr/>
                </a:tc>
                <a:extLst>
                  <a:ext uri="{0D108BD9-81ED-4DB2-BD59-A6C34878D82A}">
                    <a16:rowId xmlns:a16="http://schemas.microsoft.com/office/drawing/2014/main" val="132311637"/>
                  </a:ext>
                </a:extLst>
              </a:tr>
            </a:tbl>
          </a:graphicData>
        </a:graphic>
      </p:graphicFrame>
    </p:spTree>
    <p:extLst>
      <p:ext uri="{BB962C8B-B14F-4D97-AF65-F5344CB8AC3E}">
        <p14:creationId xmlns:p14="http://schemas.microsoft.com/office/powerpoint/2010/main" val="228221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45BD-5B25-B32E-F712-18F18E7168E7}"/>
              </a:ext>
            </a:extLst>
          </p:cNvPr>
          <p:cNvSpPr>
            <a:spLocks noGrp="1"/>
          </p:cNvSpPr>
          <p:nvPr>
            <p:ph type="title"/>
          </p:nvPr>
        </p:nvSpPr>
        <p:spPr>
          <a:xfrm>
            <a:off x="697755" y="0"/>
            <a:ext cx="10405174" cy="1054946"/>
          </a:xfrm>
        </p:spPr>
        <p:txBody>
          <a:bodyPr anchor="b">
            <a:normAutofit/>
          </a:bodyPr>
          <a:lstStyle/>
          <a:p>
            <a:r>
              <a:rPr lang="en-US"/>
              <a:t>English year 11 ATAR &amp; general Courses:</a:t>
            </a:r>
            <a:endParaRPr lang="en-ZA"/>
          </a:p>
        </p:txBody>
      </p:sp>
      <p:sp>
        <p:nvSpPr>
          <p:cNvPr id="3" name="Slide Number Placeholder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12</a:t>
            </a:fld>
            <a:endParaRPr lang="en-US"/>
          </a:p>
        </p:txBody>
      </p:sp>
      <p:graphicFrame>
        <p:nvGraphicFramePr>
          <p:cNvPr id="5" name="Table 5">
            <a:extLst>
              <a:ext uri="{FF2B5EF4-FFF2-40B4-BE49-F238E27FC236}">
                <a16:creationId xmlns:a16="http://schemas.microsoft.com/office/drawing/2014/main" id="{EBB4CB68-1678-1C8D-A264-A5EC2CFA7786}"/>
              </a:ext>
            </a:extLst>
          </p:cNvPr>
          <p:cNvGraphicFramePr>
            <a:graphicFrameLocks noGrp="1"/>
          </p:cNvGraphicFramePr>
          <p:nvPr>
            <p:extLst>
              <p:ext uri="{D42A27DB-BD31-4B8C-83A1-F6EECF244321}">
                <p14:modId xmlns:p14="http://schemas.microsoft.com/office/powerpoint/2010/main" val="137436420"/>
              </p:ext>
            </p:extLst>
          </p:nvPr>
        </p:nvGraphicFramePr>
        <p:xfrm>
          <a:off x="697755" y="1399885"/>
          <a:ext cx="9237305" cy="4566144"/>
        </p:xfrm>
        <a:graphic>
          <a:graphicData uri="http://schemas.openxmlformats.org/drawingml/2006/table">
            <a:tbl>
              <a:tblPr firstRow="1" bandRow="1">
                <a:tableStyleId>{8799B23B-EC83-4686-B30A-512413B5E67A}</a:tableStyleId>
              </a:tblPr>
              <a:tblGrid>
                <a:gridCol w="1289169">
                  <a:extLst>
                    <a:ext uri="{9D8B030D-6E8A-4147-A177-3AD203B41FA5}">
                      <a16:colId xmlns:a16="http://schemas.microsoft.com/office/drawing/2014/main" val="3589661149"/>
                    </a:ext>
                  </a:extLst>
                </a:gridCol>
                <a:gridCol w="4228410">
                  <a:extLst>
                    <a:ext uri="{9D8B030D-6E8A-4147-A177-3AD203B41FA5}">
                      <a16:colId xmlns:a16="http://schemas.microsoft.com/office/drawing/2014/main" val="3800491787"/>
                    </a:ext>
                  </a:extLst>
                </a:gridCol>
                <a:gridCol w="1625156">
                  <a:extLst>
                    <a:ext uri="{9D8B030D-6E8A-4147-A177-3AD203B41FA5}">
                      <a16:colId xmlns:a16="http://schemas.microsoft.com/office/drawing/2014/main" val="1323782214"/>
                    </a:ext>
                  </a:extLst>
                </a:gridCol>
                <a:gridCol w="2094570">
                  <a:extLst>
                    <a:ext uri="{9D8B030D-6E8A-4147-A177-3AD203B41FA5}">
                      <a16:colId xmlns:a16="http://schemas.microsoft.com/office/drawing/2014/main" val="3280348324"/>
                    </a:ext>
                  </a:extLst>
                </a:gridCol>
              </a:tblGrid>
              <a:tr h="807219">
                <a:tc>
                  <a:txBody>
                    <a:bodyPr/>
                    <a:lstStyle/>
                    <a:p>
                      <a:r>
                        <a:rPr lang="en-AU" sz="1200" b="1"/>
                        <a:t>Course</a:t>
                      </a:r>
                    </a:p>
                  </a:txBody>
                  <a:tcPr marL="59238" marR="59238" marT="29619" marB="29619"/>
                </a:tc>
                <a:tc>
                  <a:txBody>
                    <a:bodyPr/>
                    <a:lstStyle/>
                    <a:p>
                      <a:r>
                        <a:rPr lang="en-AU" sz="1200" b="0"/>
                        <a:t>Course overview</a:t>
                      </a:r>
                    </a:p>
                  </a:txBody>
                  <a:tcPr marL="59238" marR="59238" marT="29619" marB="29619"/>
                </a:tc>
                <a:tc>
                  <a:txBody>
                    <a:bodyPr/>
                    <a:lstStyle/>
                    <a:p>
                      <a:r>
                        <a:rPr lang="en-AU" sz="1200" b="1"/>
                        <a:t>Year 10 achievement needed </a:t>
                      </a:r>
                    </a:p>
                  </a:txBody>
                  <a:tcPr marL="59238" marR="59238" marT="29619" marB="29619"/>
                </a:tc>
                <a:tc>
                  <a:txBody>
                    <a:bodyPr/>
                    <a:lstStyle/>
                    <a:p>
                      <a:r>
                        <a:rPr lang="en-AU" sz="1200" b="1"/>
                        <a:t>University/career links</a:t>
                      </a:r>
                    </a:p>
                  </a:txBody>
                  <a:tcPr marL="59238" marR="59238" marT="29619" marB="29619"/>
                </a:tc>
                <a:extLst>
                  <a:ext uri="{0D108BD9-81ED-4DB2-BD59-A6C34878D82A}">
                    <a16:rowId xmlns:a16="http://schemas.microsoft.com/office/drawing/2014/main" val="744905973"/>
                  </a:ext>
                </a:extLst>
              </a:tr>
              <a:tr h="833091">
                <a:tc>
                  <a:txBody>
                    <a:bodyPr/>
                    <a:lstStyle/>
                    <a:p>
                      <a:r>
                        <a:rPr lang="en-AU" sz="1200" b="1"/>
                        <a:t>English ATAR </a:t>
                      </a:r>
                    </a:p>
                  </a:txBody>
                  <a:tcPr marL="59238" marR="59238" marT="29619" marB="29619"/>
                </a:tc>
                <a:tc>
                  <a:txBody>
                    <a:bodyPr/>
                    <a:lstStyle/>
                    <a:p>
                      <a:pPr lvl="0" algn="l">
                        <a:lnSpc>
                          <a:spcPct val="100000"/>
                        </a:lnSpc>
                        <a:spcBef>
                          <a:spcPts val="0"/>
                        </a:spcBef>
                        <a:spcAft>
                          <a:spcPts val="0"/>
                        </a:spcAft>
                        <a:buNone/>
                      </a:pPr>
                      <a:r>
                        <a:rPr lang="en-AU" sz="1100" b="1" u="none" strike="noStrike" noProof="0"/>
                        <a:t>This course develops students' literacy, critical thinking and communication skills, and the ability to analyse and compose texts across diverse genres and mediums. </a:t>
                      </a:r>
                      <a:endParaRPr lang="en-US" sz="1100" b="1">
                        <a:latin typeface="+mj-lt"/>
                      </a:endParaRPr>
                    </a:p>
                  </a:txBody>
                  <a:tcPr marL="59238" marR="59238" marT="29619" marB="29619"/>
                </a:tc>
                <a:tc>
                  <a:txBody>
                    <a:bodyPr/>
                    <a:lstStyle/>
                    <a:p>
                      <a:r>
                        <a:rPr lang="en-AU" sz="1100" b="1"/>
                        <a:t>B+</a:t>
                      </a:r>
                      <a:endParaRPr lang="en-AU" sz="1100" b="1">
                        <a:latin typeface="+mj-lt"/>
                      </a:endParaRPr>
                    </a:p>
                  </a:txBody>
                  <a:tcPr marL="59238" marR="59238" marT="29619" marB="29619"/>
                </a:tc>
                <a:tc>
                  <a:txBody>
                    <a:bodyPr/>
                    <a:lstStyle/>
                    <a:p>
                      <a:r>
                        <a:rPr lang="en-AU" sz="1100" b="1"/>
                        <a:t>Teaching, journalism + any degrees / careers that require critical thinking and excellent writing skills.</a:t>
                      </a:r>
                      <a:endParaRPr lang="en-AU" sz="1100" b="1">
                        <a:latin typeface="+mj-lt"/>
                      </a:endParaRPr>
                    </a:p>
                  </a:txBody>
                  <a:tcPr marL="59238" marR="59238" marT="29619" marB="29619"/>
                </a:tc>
                <a:extLst>
                  <a:ext uri="{0D108BD9-81ED-4DB2-BD59-A6C34878D82A}">
                    <a16:rowId xmlns:a16="http://schemas.microsoft.com/office/drawing/2014/main" val="3277951049"/>
                  </a:ext>
                </a:extLst>
              </a:tr>
              <a:tr h="833091">
                <a:tc>
                  <a:txBody>
                    <a:bodyPr/>
                    <a:lstStyle/>
                    <a:p>
                      <a:r>
                        <a:rPr lang="en-AU" sz="1200" b="1"/>
                        <a:t>Literature ATAR</a:t>
                      </a:r>
                    </a:p>
                  </a:txBody>
                  <a:tcPr marL="59238" marR="59238" marT="29619" marB="29619"/>
                </a:tc>
                <a:tc>
                  <a:txBody>
                    <a:bodyPr/>
                    <a:lstStyle/>
                    <a:p>
                      <a:r>
                        <a:rPr lang="en-AU" sz="1100" b="1"/>
                        <a:t>The Literature course is divided into novel studies, poetry and drama. It invites students to closely examine representations in literature and apply their understandings of the world to interpreting texts. </a:t>
                      </a:r>
                      <a:endParaRPr lang="en-AU" sz="1100" b="1">
                        <a:latin typeface="+mj-lt"/>
                      </a:endParaRPr>
                    </a:p>
                  </a:txBody>
                  <a:tcPr marL="59238" marR="59238" marT="29619" marB="29619"/>
                </a:tc>
                <a:tc>
                  <a:txBody>
                    <a:bodyPr/>
                    <a:lstStyle/>
                    <a:p>
                      <a:r>
                        <a:rPr lang="en-AU" sz="1100" b="1"/>
                        <a:t>B+</a:t>
                      </a:r>
                      <a:endParaRPr lang="en-AU" sz="1100" b="1">
                        <a:latin typeface="+mj-lt"/>
                      </a:endParaRPr>
                    </a:p>
                  </a:txBody>
                  <a:tcPr marL="59238" marR="59238" marT="29619" marB="29619"/>
                </a:tc>
                <a:tc>
                  <a:txBody>
                    <a:bodyPr/>
                    <a:lstStyle/>
                    <a:p>
                      <a:pPr lvl="0">
                        <a:buNone/>
                      </a:pPr>
                      <a:r>
                        <a:rPr lang="en-AU" sz="1100" b="1" i="0" u="none" strike="noStrike" noProof="0">
                          <a:solidFill>
                            <a:srgbClr val="000000"/>
                          </a:solidFill>
                        </a:rPr>
                        <a:t>Teaching, journalism + any degrees / careers that require critical thinking and excellent writing skills.</a:t>
                      </a:r>
                      <a:endParaRPr lang="en-US"/>
                    </a:p>
                  </a:txBody>
                  <a:tcPr marL="59238" marR="59238" marT="29619" marB="29619"/>
                </a:tc>
                <a:extLst>
                  <a:ext uri="{0D108BD9-81ED-4DB2-BD59-A6C34878D82A}">
                    <a16:rowId xmlns:a16="http://schemas.microsoft.com/office/drawing/2014/main" val="1943231664"/>
                  </a:ext>
                </a:extLst>
              </a:tr>
              <a:tr h="833091">
                <a:tc>
                  <a:txBody>
                    <a:bodyPr/>
                    <a:lstStyle/>
                    <a:p>
                      <a:pPr lvl="0">
                        <a:buNone/>
                      </a:pPr>
                      <a:r>
                        <a:rPr lang="en-AU" sz="1200" b="1"/>
                        <a:t>General English</a:t>
                      </a:r>
                    </a:p>
                  </a:txBody>
                  <a:tcPr marL="59238" marR="59238" marT="29619" marB="29619"/>
                </a:tc>
                <a:tc>
                  <a:txBody>
                    <a:bodyPr/>
                    <a:lstStyle/>
                    <a:p>
                      <a:pPr lvl="0">
                        <a:buNone/>
                      </a:pPr>
                      <a:r>
                        <a:rPr lang="en-AU" sz="1100" b="1" i="0" u="none" strike="noStrike" baseline="0" noProof="0">
                          <a:solidFill>
                            <a:srgbClr val="000000"/>
                          </a:solidFill>
                          <a:latin typeface="Avenir Next LT Pro Light"/>
                        </a:rPr>
                        <a:t>The course focuses on consolidating and refining the skills and knowledge needed by students to become competent, confident and engaged users of English in everyday, community, social, further education, training and workplace contexts.</a:t>
                      </a:r>
                      <a:endParaRPr lang="en-US"/>
                    </a:p>
                    <a:p>
                      <a:pPr lvl="0">
                        <a:buNone/>
                      </a:pPr>
                      <a:endParaRPr lang="en-AU" sz="1100" b="1">
                        <a:latin typeface="+mj-lt"/>
                      </a:endParaRPr>
                    </a:p>
                  </a:txBody>
                  <a:tcPr marL="59238" marR="59238" marT="29619" marB="29619"/>
                </a:tc>
                <a:tc>
                  <a:txBody>
                    <a:bodyPr/>
                    <a:lstStyle/>
                    <a:p>
                      <a:pPr lvl="0">
                        <a:buNone/>
                      </a:pPr>
                      <a:r>
                        <a:rPr lang="en-AU" sz="1100" b="1"/>
                        <a:t>Pass CAT 1 in OLNA Reading &amp; Writing</a:t>
                      </a:r>
                      <a:endParaRPr lang="en-AU" sz="1100" b="1">
                        <a:latin typeface="+mj-lt"/>
                      </a:endParaRPr>
                    </a:p>
                  </a:txBody>
                  <a:tcPr marL="59238" marR="59238" marT="29619" marB="29619"/>
                </a:tc>
                <a:tc>
                  <a:txBody>
                    <a:bodyPr/>
                    <a:lstStyle/>
                    <a:p>
                      <a:pPr lvl="0">
                        <a:buNone/>
                      </a:pPr>
                      <a:r>
                        <a:rPr lang="en-AU" sz="1100" b="1"/>
                        <a:t>Teaching, nursing, administration jobs</a:t>
                      </a:r>
                      <a:endParaRPr lang="en-AU" sz="1100" b="1">
                        <a:latin typeface="+mj-lt"/>
                      </a:endParaRPr>
                    </a:p>
                  </a:txBody>
                  <a:tcPr marL="59238" marR="59238" marT="29619" marB="29619"/>
                </a:tc>
                <a:extLst>
                  <a:ext uri="{0D108BD9-81ED-4DB2-BD59-A6C34878D82A}">
                    <a16:rowId xmlns:a16="http://schemas.microsoft.com/office/drawing/2014/main" val="2330254731"/>
                  </a:ext>
                </a:extLst>
              </a:tr>
              <a:tr h="1195305">
                <a:tc>
                  <a:txBody>
                    <a:bodyPr/>
                    <a:lstStyle/>
                    <a:p>
                      <a:pPr lvl="0">
                        <a:buNone/>
                      </a:pPr>
                      <a:r>
                        <a:rPr lang="en-AU" sz="1200" b="1"/>
                        <a:t>General Literature</a:t>
                      </a:r>
                    </a:p>
                  </a:txBody>
                  <a:tcPr marL="59238" marR="59238" marT="29619" marB="29619"/>
                </a:tc>
                <a:tc>
                  <a:txBody>
                    <a:bodyPr/>
                    <a:lstStyle/>
                    <a:p>
                      <a:pPr lvl="0">
                        <a:buNone/>
                      </a:pPr>
                      <a:r>
                        <a:rPr lang="en-AU" sz="1100" b="1"/>
                        <a:t>This course is a fantastic option for those who enjoy English and creative subjects but aren't on the ATAR pathway. The course allows students to draw on their creative talents and enjoy reading picture books, novels and poetry with other like-minded creative students. </a:t>
                      </a:r>
                      <a:endParaRPr lang="en-AU" sz="1100" b="1">
                        <a:latin typeface="+mj-lt"/>
                      </a:endParaRPr>
                    </a:p>
                  </a:txBody>
                  <a:tcPr marL="59238" marR="59238" marT="29619" marB="29619"/>
                </a:tc>
                <a:tc>
                  <a:txBody>
                    <a:bodyPr/>
                    <a:lstStyle/>
                    <a:p>
                      <a:pPr lvl="0">
                        <a:buNone/>
                      </a:pPr>
                      <a:r>
                        <a:rPr lang="en-AU" sz="1100" b="1"/>
                        <a:t>C</a:t>
                      </a:r>
                      <a:endParaRPr lang="en-AU" sz="1100" b="1">
                        <a:latin typeface="+mj-lt"/>
                      </a:endParaRPr>
                    </a:p>
                  </a:txBody>
                  <a:tcPr marL="59238" marR="59238" marT="29619" marB="29619"/>
                </a:tc>
                <a:tc>
                  <a:txBody>
                    <a:bodyPr/>
                    <a:lstStyle/>
                    <a:p>
                      <a:pPr lvl="0">
                        <a:buNone/>
                      </a:pPr>
                      <a:r>
                        <a:rPr lang="en-AU" sz="1100" b="1"/>
                        <a:t>Teaching, journalism, author, editor, film and Arts industries</a:t>
                      </a:r>
                      <a:endParaRPr lang="en-AU" sz="1100" b="1">
                        <a:latin typeface="+mj-lt"/>
                      </a:endParaRPr>
                    </a:p>
                  </a:txBody>
                  <a:tcPr marL="59238" marR="59238" marT="29619" marB="29619"/>
                </a:tc>
                <a:extLst>
                  <a:ext uri="{0D108BD9-81ED-4DB2-BD59-A6C34878D82A}">
                    <a16:rowId xmlns:a16="http://schemas.microsoft.com/office/drawing/2014/main" val="3710133307"/>
                  </a:ext>
                </a:extLst>
              </a:tr>
            </a:tbl>
          </a:graphicData>
        </a:graphic>
      </p:graphicFrame>
    </p:spTree>
    <p:extLst>
      <p:ext uri="{BB962C8B-B14F-4D97-AF65-F5344CB8AC3E}">
        <p14:creationId xmlns:p14="http://schemas.microsoft.com/office/powerpoint/2010/main" val="2506466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13</a:t>
            </a:fld>
            <a:endParaRPr lang="en-US"/>
          </a:p>
        </p:txBody>
      </p:sp>
      <p:graphicFrame>
        <p:nvGraphicFramePr>
          <p:cNvPr id="5" name="Table 5">
            <a:extLst>
              <a:ext uri="{FF2B5EF4-FFF2-40B4-BE49-F238E27FC236}">
                <a16:creationId xmlns:a16="http://schemas.microsoft.com/office/drawing/2014/main" id="{5F9A2813-7E7F-B269-6471-D0F0D36804AE}"/>
              </a:ext>
            </a:extLst>
          </p:cNvPr>
          <p:cNvGraphicFramePr>
            <a:graphicFrameLocks noGrp="1"/>
          </p:cNvGraphicFramePr>
          <p:nvPr>
            <p:extLst>
              <p:ext uri="{D42A27DB-BD31-4B8C-83A1-F6EECF244321}">
                <p14:modId xmlns:p14="http://schemas.microsoft.com/office/powerpoint/2010/main" val="1470326782"/>
              </p:ext>
            </p:extLst>
          </p:nvPr>
        </p:nvGraphicFramePr>
        <p:xfrm>
          <a:off x="455706" y="1576293"/>
          <a:ext cx="9792482" cy="4506690"/>
        </p:xfrm>
        <a:graphic>
          <a:graphicData uri="http://schemas.openxmlformats.org/drawingml/2006/table">
            <a:tbl>
              <a:tblPr firstRow="1" bandRow="1">
                <a:tableStyleId>{5940675A-B579-460E-94D1-54222C63F5DA}</a:tableStyleId>
              </a:tblPr>
              <a:tblGrid>
                <a:gridCol w="1041466">
                  <a:extLst>
                    <a:ext uri="{9D8B030D-6E8A-4147-A177-3AD203B41FA5}">
                      <a16:colId xmlns:a16="http://schemas.microsoft.com/office/drawing/2014/main" val="3589661149"/>
                    </a:ext>
                  </a:extLst>
                </a:gridCol>
                <a:gridCol w="4836495">
                  <a:extLst>
                    <a:ext uri="{9D8B030D-6E8A-4147-A177-3AD203B41FA5}">
                      <a16:colId xmlns:a16="http://schemas.microsoft.com/office/drawing/2014/main" val="3800491787"/>
                    </a:ext>
                  </a:extLst>
                </a:gridCol>
                <a:gridCol w="1543735">
                  <a:extLst>
                    <a:ext uri="{9D8B030D-6E8A-4147-A177-3AD203B41FA5}">
                      <a16:colId xmlns:a16="http://schemas.microsoft.com/office/drawing/2014/main" val="1323782214"/>
                    </a:ext>
                  </a:extLst>
                </a:gridCol>
                <a:gridCol w="2370786">
                  <a:extLst>
                    <a:ext uri="{9D8B030D-6E8A-4147-A177-3AD203B41FA5}">
                      <a16:colId xmlns:a16="http://schemas.microsoft.com/office/drawing/2014/main" val="3280348324"/>
                    </a:ext>
                  </a:extLst>
                </a:gridCol>
              </a:tblGrid>
              <a:tr h="732895">
                <a:tc>
                  <a:txBody>
                    <a:bodyPr/>
                    <a:lstStyle/>
                    <a:p>
                      <a:r>
                        <a:rPr lang="en-AU" sz="1200" b="1"/>
                        <a:t>Course</a:t>
                      </a:r>
                    </a:p>
                  </a:txBody>
                  <a:tcPr/>
                </a:tc>
                <a:tc>
                  <a:txBody>
                    <a:bodyPr/>
                    <a:lstStyle/>
                    <a:p>
                      <a:r>
                        <a:rPr lang="en-AU" sz="1200" b="1"/>
                        <a:t>Course overview</a:t>
                      </a:r>
                    </a:p>
                  </a:txBody>
                  <a:tcPr/>
                </a:tc>
                <a:tc>
                  <a:txBody>
                    <a:bodyPr/>
                    <a:lstStyle/>
                    <a:p>
                      <a:r>
                        <a:rPr lang="en-AU" sz="1200" b="1"/>
                        <a:t>Year 10 achievement needed </a:t>
                      </a:r>
                    </a:p>
                  </a:txBody>
                  <a:tcPr/>
                </a:tc>
                <a:tc>
                  <a:txBody>
                    <a:bodyPr/>
                    <a:lstStyle/>
                    <a:p>
                      <a:r>
                        <a:rPr lang="en-AU" sz="1200" b="1"/>
                        <a:t>University/career links</a:t>
                      </a:r>
                    </a:p>
                  </a:txBody>
                  <a:tcPr/>
                </a:tc>
                <a:extLst>
                  <a:ext uri="{0D108BD9-81ED-4DB2-BD59-A6C34878D82A}">
                    <a16:rowId xmlns:a16="http://schemas.microsoft.com/office/drawing/2014/main" val="744905973"/>
                  </a:ext>
                </a:extLst>
              </a:tr>
              <a:tr h="305373">
                <a:tc gridSpan="4">
                  <a:txBody>
                    <a:bodyPr/>
                    <a:lstStyle/>
                    <a:p>
                      <a:pPr lvl="0" algn="ctr">
                        <a:buNone/>
                      </a:pPr>
                      <a:r>
                        <a:rPr lang="en-AU" sz="1200" b="1"/>
                        <a:t>General Courses</a:t>
                      </a:r>
                    </a:p>
                  </a:txBody>
                  <a:tcPr>
                    <a:solidFill>
                      <a:srgbClr val="8EEDE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2095929"/>
                  </a:ext>
                </a:extLst>
              </a:tr>
              <a:tr h="1221719">
                <a:tc>
                  <a:txBody>
                    <a:bodyPr/>
                    <a:lstStyle/>
                    <a:p>
                      <a:r>
                        <a:rPr lang="en-AU" sz="1200"/>
                        <a:t>Visual Arts General</a:t>
                      </a:r>
                    </a:p>
                  </a:txBody>
                  <a:tcPr/>
                </a:tc>
                <a:tc>
                  <a:txBody>
                    <a:bodyPr/>
                    <a:lstStyle/>
                    <a:p>
                      <a:r>
                        <a:rPr lang="en-AU" sz="1200"/>
                        <a:t>The Visual Arts course is a combination of Arts theory and practice. You will learn how to convey ideas about human experience through paint, drawing and other mediums.</a:t>
                      </a:r>
                    </a:p>
                  </a:txBody>
                  <a:tcPr/>
                </a:tc>
                <a:tc>
                  <a:txBody>
                    <a:bodyPr/>
                    <a:lstStyle/>
                    <a:p>
                      <a:pPr algn="ctr"/>
                      <a:r>
                        <a:rPr lang="en-AU" sz="1200"/>
                        <a:t>-</a:t>
                      </a:r>
                    </a:p>
                  </a:txBody>
                  <a:tcPr/>
                </a:tc>
                <a:tc>
                  <a:txBody>
                    <a:bodyPr/>
                    <a:lstStyle/>
                    <a:p>
                      <a:r>
                        <a:rPr lang="en-AU" sz="1200"/>
                        <a:t>Graphic Design</a:t>
                      </a:r>
                      <a:endParaRPr lang="en-US" sz="1200"/>
                    </a:p>
                    <a:p>
                      <a:pPr lvl="0">
                        <a:buNone/>
                      </a:pPr>
                      <a:r>
                        <a:rPr lang="en-AU" sz="1200"/>
                        <a:t>Professional Artist</a:t>
                      </a:r>
                    </a:p>
                    <a:p>
                      <a:pPr lvl="0">
                        <a:buNone/>
                      </a:pPr>
                      <a:r>
                        <a:rPr lang="en-AU" sz="1200"/>
                        <a:t>Illustrator</a:t>
                      </a:r>
                    </a:p>
                    <a:p>
                      <a:pPr lvl="0">
                        <a:buNone/>
                      </a:pPr>
                      <a:r>
                        <a:rPr lang="en-AU" sz="1200"/>
                        <a:t>Tattoo Artist</a:t>
                      </a:r>
                    </a:p>
                    <a:p>
                      <a:pPr lvl="0">
                        <a:buNone/>
                      </a:pPr>
                      <a:r>
                        <a:rPr lang="en-AU" sz="1200"/>
                        <a:t>Interior Design</a:t>
                      </a:r>
                    </a:p>
                    <a:p>
                      <a:pPr lvl="0">
                        <a:buNone/>
                      </a:pPr>
                      <a:r>
                        <a:rPr lang="en-AU" sz="1200"/>
                        <a:t>Architect</a:t>
                      </a:r>
                    </a:p>
                  </a:txBody>
                  <a:tcPr/>
                </a:tc>
                <a:extLst>
                  <a:ext uri="{0D108BD9-81ED-4DB2-BD59-A6C34878D82A}">
                    <a16:rowId xmlns:a16="http://schemas.microsoft.com/office/drawing/2014/main" val="3277951049"/>
                  </a:ext>
                </a:extLst>
              </a:tr>
              <a:tr h="1057983">
                <a:tc>
                  <a:txBody>
                    <a:bodyPr/>
                    <a:lstStyle/>
                    <a:p>
                      <a:pPr lvl="0">
                        <a:buNone/>
                      </a:pPr>
                      <a:r>
                        <a:rPr lang="en-AU" sz="1200" b="0" i="0" u="none" strike="noStrike" noProof="0">
                          <a:solidFill>
                            <a:srgbClr val="000000"/>
                          </a:solidFill>
                          <a:latin typeface="Avenir Next LT Pro Light"/>
                        </a:rPr>
                        <a:t>Drama General</a:t>
                      </a:r>
                      <a:endParaRPr lang="en-US" sz="1200"/>
                    </a:p>
                  </a:txBody>
                  <a:tcPr/>
                </a:tc>
                <a:tc>
                  <a:txBody>
                    <a:bodyPr/>
                    <a:lstStyle/>
                    <a:p>
                      <a:pPr lvl="0">
                        <a:buNone/>
                      </a:pPr>
                      <a:r>
                        <a:rPr lang="en-AU" sz="1200"/>
                        <a:t>In the Drama course you will learn performance techniques as well as learning how to design costumes and set design. You watch live theatre performances and work with industry professionals (this year the focus is on stage fighting and prosthetic make up!).</a:t>
                      </a:r>
                    </a:p>
                  </a:txBody>
                  <a:tcPr/>
                </a:tc>
                <a:tc>
                  <a:txBody>
                    <a:bodyPr/>
                    <a:lstStyle/>
                    <a:p>
                      <a:pPr lvl="0" algn="ctr">
                        <a:buNone/>
                      </a:pPr>
                      <a:r>
                        <a:rPr lang="en-AU" sz="1200"/>
                        <a:t>-</a:t>
                      </a:r>
                    </a:p>
                  </a:txBody>
                  <a:tcPr/>
                </a:tc>
                <a:tc>
                  <a:txBody>
                    <a:bodyPr/>
                    <a:lstStyle/>
                    <a:p>
                      <a:pPr lvl="0">
                        <a:buNone/>
                      </a:pPr>
                      <a:r>
                        <a:rPr lang="en-AU" sz="1200"/>
                        <a:t>Actor, director</a:t>
                      </a:r>
                    </a:p>
                    <a:p>
                      <a:pPr lvl="0">
                        <a:buNone/>
                      </a:pPr>
                      <a:r>
                        <a:rPr lang="en-AU" sz="1200"/>
                        <a:t>Stage director</a:t>
                      </a:r>
                    </a:p>
                    <a:p>
                      <a:pPr lvl="0">
                        <a:buNone/>
                      </a:pPr>
                      <a:r>
                        <a:rPr lang="en-AU" sz="1200"/>
                        <a:t>Make-up Artist</a:t>
                      </a:r>
                      <a:endParaRPr lang="en-US" sz="1200"/>
                    </a:p>
                    <a:p>
                      <a:pPr lvl="0">
                        <a:buNone/>
                      </a:pPr>
                      <a:r>
                        <a:rPr lang="en-AU" sz="1200"/>
                        <a:t>Prop Making</a:t>
                      </a:r>
                    </a:p>
                    <a:p>
                      <a:pPr lvl="0">
                        <a:buNone/>
                      </a:pPr>
                      <a:r>
                        <a:rPr lang="en-AU" sz="1200"/>
                        <a:t>Stagehand</a:t>
                      </a:r>
                    </a:p>
                  </a:txBody>
                  <a:tcPr/>
                </a:tc>
                <a:extLst>
                  <a:ext uri="{0D108BD9-81ED-4DB2-BD59-A6C34878D82A}">
                    <a16:rowId xmlns:a16="http://schemas.microsoft.com/office/drawing/2014/main" val="2062990557"/>
                  </a:ext>
                </a:extLst>
              </a:tr>
              <a:tr h="1171073">
                <a:tc>
                  <a:txBody>
                    <a:bodyPr/>
                    <a:lstStyle/>
                    <a:p>
                      <a:pPr lvl="0">
                        <a:buNone/>
                      </a:pPr>
                      <a:r>
                        <a:rPr lang="en-AU" sz="1200" b="0" i="0" u="none" strike="noStrike" noProof="0">
                          <a:solidFill>
                            <a:srgbClr val="000000"/>
                          </a:solidFill>
                          <a:latin typeface="Avenir Next LT Pro Light"/>
                        </a:rPr>
                        <a:t>Media General</a:t>
                      </a:r>
                      <a:endParaRPr lang="en-US" sz="1200"/>
                    </a:p>
                  </a:txBody>
                  <a:tcPr/>
                </a:tc>
                <a:tc>
                  <a:txBody>
                    <a:bodyPr/>
                    <a:lstStyle/>
                    <a:p>
                      <a:pPr lvl="0">
                        <a:buNone/>
                      </a:pPr>
                      <a:r>
                        <a:rPr lang="en-AU" sz="1200"/>
                        <a:t>The Media course gives students the chance to work in teams and individually to produce a short films, radio and documentaries. You will film in locations outside of the school – including Fremantle Prison, Northbridge Graffiti lanes and </a:t>
                      </a:r>
                    </a:p>
                  </a:txBody>
                  <a:tcPr/>
                </a:tc>
                <a:tc>
                  <a:txBody>
                    <a:bodyPr/>
                    <a:lstStyle/>
                    <a:p>
                      <a:pPr lvl="0" algn="ctr">
                        <a:buNone/>
                      </a:pPr>
                      <a:r>
                        <a:rPr lang="en-AU" sz="1200"/>
                        <a:t>-</a:t>
                      </a:r>
                    </a:p>
                  </a:txBody>
                  <a:tcPr/>
                </a:tc>
                <a:tc>
                  <a:txBody>
                    <a:bodyPr/>
                    <a:lstStyle/>
                    <a:p>
                      <a:pPr lvl="0">
                        <a:buNone/>
                      </a:pPr>
                      <a:r>
                        <a:rPr lang="en-AU" sz="1200"/>
                        <a:t>Film maker</a:t>
                      </a:r>
                    </a:p>
                    <a:p>
                      <a:pPr lvl="0">
                        <a:buNone/>
                      </a:pPr>
                      <a:r>
                        <a:rPr lang="en-AU" sz="1200"/>
                        <a:t>Marketing</a:t>
                      </a:r>
                    </a:p>
                    <a:p>
                      <a:pPr lvl="0">
                        <a:buNone/>
                      </a:pPr>
                      <a:r>
                        <a:rPr lang="en-AU" sz="1200"/>
                        <a:t>Human resources</a:t>
                      </a:r>
                    </a:p>
                    <a:p>
                      <a:pPr lvl="0">
                        <a:buNone/>
                      </a:pPr>
                      <a:r>
                        <a:rPr lang="en-AU" sz="1200"/>
                        <a:t>Social media manager</a:t>
                      </a:r>
                    </a:p>
                    <a:p>
                      <a:pPr lvl="0">
                        <a:buNone/>
                      </a:pPr>
                      <a:r>
                        <a:rPr lang="en-AU" sz="1200"/>
                        <a:t>Advertising</a:t>
                      </a:r>
                    </a:p>
                    <a:p>
                      <a:pPr lvl="0">
                        <a:buNone/>
                      </a:pPr>
                      <a:endParaRPr lang="en-AU" sz="1200"/>
                    </a:p>
                  </a:txBody>
                  <a:tcPr/>
                </a:tc>
                <a:extLst>
                  <a:ext uri="{0D108BD9-81ED-4DB2-BD59-A6C34878D82A}">
                    <a16:rowId xmlns:a16="http://schemas.microsoft.com/office/drawing/2014/main" val="1406560971"/>
                  </a:ext>
                </a:extLst>
              </a:tr>
            </a:tbl>
          </a:graphicData>
        </a:graphic>
      </p:graphicFrame>
      <p:pic>
        <p:nvPicPr>
          <p:cNvPr id="4" name="Picture 3" descr="A close up of a text&#10;&#10;Description automatically generated">
            <a:extLst>
              <a:ext uri="{FF2B5EF4-FFF2-40B4-BE49-F238E27FC236}">
                <a16:creationId xmlns:a16="http://schemas.microsoft.com/office/drawing/2014/main" id="{1FDC9667-D896-B9A8-DD4D-218A1BE0226E}"/>
              </a:ext>
            </a:extLst>
          </p:cNvPr>
          <p:cNvPicPr>
            <a:picLocks noChangeAspect="1"/>
          </p:cNvPicPr>
          <p:nvPr/>
        </p:nvPicPr>
        <p:blipFill>
          <a:blip r:embed="rId2"/>
          <a:stretch>
            <a:fillRect/>
          </a:stretch>
        </p:blipFill>
        <p:spPr>
          <a:xfrm>
            <a:off x="2242592" y="-1691"/>
            <a:ext cx="6830083" cy="2534810"/>
          </a:xfrm>
          <a:prstGeom prst="rect">
            <a:avLst/>
          </a:prstGeom>
        </p:spPr>
      </p:pic>
    </p:spTree>
    <p:extLst>
      <p:ext uri="{BB962C8B-B14F-4D97-AF65-F5344CB8AC3E}">
        <p14:creationId xmlns:p14="http://schemas.microsoft.com/office/powerpoint/2010/main" val="1204534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58AD75-FDD3-E47D-3015-90DE050F4CBE}"/>
              </a:ext>
            </a:extLst>
          </p:cNvPr>
          <p:cNvSpPr>
            <a:spLocks noGrp="1"/>
          </p:cNvSpPr>
          <p:nvPr>
            <p:ph type="sldNum" sz="quarter" idx="12"/>
          </p:nvPr>
        </p:nvSpPr>
        <p:spPr/>
        <p:txBody>
          <a:bodyPr/>
          <a:lstStyle/>
          <a:p>
            <a:fld id="{B5CEABB6-07DC-46E8-9B57-56EC44A396E5}" type="slidenum">
              <a:rPr lang="en-US" smtClean="0"/>
              <a:pPr/>
              <a:t>14</a:t>
            </a:fld>
            <a:endParaRPr lang="en-US"/>
          </a:p>
        </p:txBody>
      </p:sp>
      <p:pic>
        <p:nvPicPr>
          <p:cNvPr id="10" name="Picture 9" descr="A close up of a text&#10;&#10;Description automatically generated">
            <a:extLst>
              <a:ext uri="{FF2B5EF4-FFF2-40B4-BE49-F238E27FC236}">
                <a16:creationId xmlns:a16="http://schemas.microsoft.com/office/drawing/2014/main" id="{1099E3FC-AF2F-E1F6-53CB-8E81D08706A9}"/>
              </a:ext>
            </a:extLst>
          </p:cNvPr>
          <p:cNvPicPr>
            <a:picLocks noChangeAspect="1"/>
          </p:cNvPicPr>
          <p:nvPr/>
        </p:nvPicPr>
        <p:blipFill>
          <a:blip r:embed="rId2"/>
          <a:stretch>
            <a:fillRect/>
          </a:stretch>
        </p:blipFill>
        <p:spPr>
          <a:xfrm>
            <a:off x="2048357" y="-173515"/>
            <a:ext cx="6830083" cy="2534810"/>
          </a:xfrm>
          <a:prstGeom prst="rect">
            <a:avLst/>
          </a:prstGeom>
        </p:spPr>
      </p:pic>
      <p:graphicFrame>
        <p:nvGraphicFramePr>
          <p:cNvPr id="12" name="Table 11">
            <a:extLst>
              <a:ext uri="{FF2B5EF4-FFF2-40B4-BE49-F238E27FC236}">
                <a16:creationId xmlns:a16="http://schemas.microsoft.com/office/drawing/2014/main" id="{9080BE0A-C56C-B334-A6F9-1AF50489F5EA}"/>
              </a:ext>
            </a:extLst>
          </p:cNvPr>
          <p:cNvGraphicFramePr>
            <a:graphicFrameLocks noGrp="1"/>
          </p:cNvGraphicFramePr>
          <p:nvPr>
            <p:extLst>
              <p:ext uri="{D42A27DB-BD31-4B8C-83A1-F6EECF244321}">
                <p14:modId xmlns:p14="http://schemas.microsoft.com/office/powerpoint/2010/main" val="986833022"/>
              </p:ext>
            </p:extLst>
          </p:nvPr>
        </p:nvGraphicFramePr>
        <p:xfrm>
          <a:off x="449179" y="1379621"/>
          <a:ext cx="9584824" cy="4906347"/>
        </p:xfrm>
        <a:graphic>
          <a:graphicData uri="http://schemas.openxmlformats.org/drawingml/2006/table">
            <a:tbl>
              <a:tblPr bandRow="1">
                <a:tableStyleId>{3B4B98B0-60AC-42C2-AFA5-B58CD77FA1E5}</a:tableStyleId>
              </a:tblPr>
              <a:tblGrid>
                <a:gridCol w="1158743">
                  <a:extLst>
                    <a:ext uri="{9D8B030D-6E8A-4147-A177-3AD203B41FA5}">
                      <a16:colId xmlns:a16="http://schemas.microsoft.com/office/drawing/2014/main" val="2949790451"/>
                    </a:ext>
                  </a:extLst>
                </a:gridCol>
                <a:gridCol w="4773520">
                  <a:extLst>
                    <a:ext uri="{9D8B030D-6E8A-4147-A177-3AD203B41FA5}">
                      <a16:colId xmlns:a16="http://schemas.microsoft.com/office/drawing/2014/main" val="95783155"/>
                    </a:ext>
                  </a:extLst>
                </a:gridCol>
                <a:gridCol w="1536595">
                  <a:extLst>
                    <a:ext uri="{9D8B030D-6E8A-4147-A177-3AD203B41FA5}">
                      <a16:colId xmlns:a16="http://schemas.microsoft.com/office/drawing/2014/main" val="3451882594"/>
                    </a:ext>
                  </a:extLst>
                </a:gridCol>
                <a:gridCol w="2115966">
                  <a:extLst>
                    <a:ext uri="{9D8B030D-6E8A-4147-A177-3AD203B41FA5}">
                      <a16:colId xmlns:a16="http://schemas.microsoft.com/office/drawing/2014/main" val="3223400226"/>
                    </a:ext>
                  </a:extLst>
                </a:gridCol>
              </a:tblGrid>
              <a:tr h="503801">
                <a:tc>
                  <a:txBody>
                    <a:bodyPr/>
                    <a:lstStyle/>
                    <a:p>
                      <a:pPr algn="ctr" rtl="0" fontAlgn="base"/>
                      <a:r>
                        <a:rPr lang="en-AU" sz="1200" b="1">
                          <a:effectLst/>
                          <a:latin typeface="Avenir Next LT Pro Light"/>
                        </a:rPr>
                        <a:t>Course</a:t>
                      </a:r>
                      <a:endParaRPr lang="en-AU" sz="1200">
                        <a:effectLst/>
                        <a:latin typeface="Avenir Next LT Pro Light"/>
                      </a:endParaRPr>
                    </a:p>
                  </a:txBody>
                  <a:tcPr marL="69152" marR="69152" marT="34576" marB="34576">
                    <a:lnL w="9601" cap="flat" cmpd="sng" algn="ctr">
                      <a:solidFill>
                        <a:srgbClr val="000000"/>
                      </a:solidFill>
                      <a:prstDash val="solid"/>
                      <a:round/>
                      <a:headEnd type="none" w="med" len="med"/>
                      <a:tailEnd type="none" w="med" len="med"/>
                    </a:lnL>
                    <a:lnR w="9601" cap="flat" cmpd="sng" algn="ctr">
                      <a:solidFill>
                        <a:srgbClr val="000000"/>
                      </a:solidFill>
                      <a:prstDash val="solid"/>
                      <a:round/>
                      <a:headEnd type="none" w="med" len="med"/>
                      <a:tailEnd type="none" w="med" len="med"/>
                    </a:lnR>
                    <a:lnT w="9601" cap="flat" cmpd="sng" algn="ctr">
                      <a:solidFill>
                        <a:srgbClr val="000000"/>
                      </a:solidFill>
                      <a:prstDash val="solid"/>
                      <a:round/>
                      <a:headEnd type="none" w="med" len="med"/>
                      <a:tailEnd type="none" w="med" len="med"/>
                    </a:lnT>
                    <a:lnB w="9601" cap="flat" cmpd="sng" algn="ctr">
                      <a:solidFill>
                        <a:srgbClr val="000000"/>
                      </a:solidFill>
                      <a:prstDash val="solid"/>
                      <a:round/>
                      <a:headEnd type="none" w="med" len="med"/>
                      <a:tailEnd type="none" w="med" len="med"/>
                    </a:lnB>
                    <a:noFill/>
                  </a:tcPr>
                </a:tc>
                <a:tc>
                  <a:txBody>
                    <a:bodyPr/>
                    <a:lstStyle/>
                    <a:p>
                      <a:pPr algn="ctr" rtl="0" fontAlgn="base"/>
                      <a:r>
                        <a:rPr lang="en-AU" sz="1200" b="1">
                          <a:solidFill>
                            <a:schemeClr val="tx1"/>
                          </a:solidFill>
                          <a:effectLst/>
                          <a:latin typeface="Avenir Next LT Pro Light"/>
                        </a:rPr>
                        <a:t>Course overview</a:t>
                      </a:r>
                      <a:endParaRPr lang="en-AU" sz="1200">
                        <a:solidFill>
                          <a:schemeClr val="tx1"/>
                        </a:solidFill>
                        <a:effectLst/>
                        <a:latin typeface="Avenir Next LT Pro Light"/>
                      </a:endParaRPr>
                    </a:p>
                  </a:txBody>
                  <a:tcPr marL="69152" marR="69152" marT="34576" marB="34576">
                    <a:lnL w="9601" cap="flat" cmpd="sng" algn="ctr">
                      <a:solidFill>
                        <a:srgbClr val="000000"/>
                      </a:solidFill>
                      <a:prstDash val="solid"/>
                      <a:round/>
                      <a:headEnd type="none" w="med" len="med"/>
                      <a:tailEnd type="none" w="med" len="med"/>
                    </a:lnL>
                    <a:lnR w="9601" cap="flat" cmpd="sng" algn="ctr">
                      <a:solidFill>
                        <a:srgbClr val="000000"/>
                      </a:solidFill>
                      <a:prstDash val="solid"/>
                      <a:round/>
                      <a:headEnd type="none" w="med" len="med"/>
                      <a:tailEnd type="none" w="med" len="med"/>
                    </a:lnR>
                    <a:lnT w="9601" cap="flat" cmpd="sng" algn="ctr">
                      <a:solidFill>
                        <a:srgbClr val="000000"/>
                      </a:solidFill>
                      <a:prstDash val="solid"/>
                      <a:round/>
                      <a:headEnd type="none" w="med" len="med"/>
                      <a:tailEnd type="none" w="med" len="med"/>
                    </a:lnT>
                    <a:lnB w="9601" cap="flat" cmpd="sng" algn="ctr">
                      <a:solidFill>
                        <a:srgbClr val="000000"/>
                      </a:solidFill>
                      <a:prstDash val="solid"/>
                      <a:round/>
                      <a:headEnd type="none" w="med" len="med"/>
                      <a:tailEnd type="none" w="med" len="med"/>
                    </a:lnB>
                    <a:noFill/>
                  </a:tcPr>
                </a:tc>
                <a:tc>
                  <a:txBody>
                    <a:bodyPr/>
                    <a:lstStyle/>
                    <a:p>
                      <a:pPr algn="ctr" rtl="0" fontAlgn="base"/>
                      <a:r>
                        <a:rPr lang="en-AU" sz="1200" b="1">
                          <a:effectLst/>
                          <a:latin typeface="Avenir Next LT Pro Light"/>
                        </a:rPr>
                        <a:t>Year10 achievement needed </a:t>
                      </a:r>
                      <a:endParaRPr lang="en-AU" sz="1200">
                        <a:effectLst/>
                        <a:latin typeface="Avenir Next LT Pro Light"/>
                      </a:endParaRPr>
                    </a:p>
                  </a:txBody>
                  <a:tcPr marL="69152" marR="69152" marT="34576" marB="34576">
                    <a:lnL w="9601" cap="flat" cmpd="sng" algn="ctr">
                      <a:solidFill>
                        <a:srgbClr val="000000"/>
                      </a:solidFill>
                      <a:prstDash val="solid"/>
                      <a:round/>
                      <a:headEnd type="none" w="med" len="med"/>
                      <a:tailEnd type="none" w="med" len="med"/>
                    </a:lnL>
                    <a:lnR w="9601" cap="flat" cmpd="sng" algn="ctr">
                      <a:solidFill>
                        <a:srgbClr val="000000"/>
                      </a:solidFill>
                      <a:prstDash val="solid"/>
                      <a:round/>
                      <a:headEnd type="none" w="med" len="med"/>
                      <a:tailEnd type="none" w="med" len="med"/>
                    </a:lnR>
                    <a:lnT w="9601" cap="flat" cmpd="sng" algn="ctr">
                      <a:solidFill>
                        <a:srgbClr val="000000"/>
                      </a:solidFill>
                      <a:prstDash val="solid"/>
                      <a:round/>
                      <a:headEnd type="none" w="med" len="med"/>
                      <a:tailEnd type="none" w="med" len="med"/>
                    </a:lnT>
                    <a:lnB w="9601" cap="flat" cmpd="sng" algn="ctr">
                      <a:solidFill>
                        <a:srgbClr val="000000"/>
                      </a:solidFill>
                      <a:prstDash val="solid"/>
                      <a:round/>
                      <a:headEnd type="none" w="med" len="med"/>
                      <a:tailEnd type="none" w="med" len="med"/>
                    </a:lnB>
                    <a:noFill/>
                  </a:tcPr>
                </a:tc>
                <a:tc>
                  <a:txBody>
                    <a:bodyPr/>
                    <a:lstStyle/>
                    <a:p>
                      <a:pPr algn="ctr" rtl="0" fontAlgn="base"/>
                      <a:r>
                        <a:rPr lang="en-AU" sz="1200" b="1">
                          <a:effectLst/>
                          <a:latin typeface="Avenir Next LT Pro Light"/>
                        </a:rPr>
                        <a:t>University/career links</a:t>
                      </a:r>
                      <a:endParaRPr lang="en-AU" sz="1200">
                        <a:effectLst/>
                        <a:latin typeface="Avenir Next LT Pro Light"/>
                      </a:endParaRPr>
                    </a:p>
                  </a:txBody>
                  <a:tcPr marL="69152" marR="69152" marT="34576" marB="34576">
                    <a:lnL w="9601" cap="flat" cmpd="sng" algn="ctr">
                      <a:solidFill>
                        <a:srgbClr val="000000"/>
                      </a:solidFill>
                      <a:prstDash val="solid"/>
                      <a:round/>
                      <a:headEnd type="none" w="med" len="med"/>
                      <a:tailEnd type="none" w="med" len="med"/>
                    </a:lnL>
                    <a:lnR w="9601" cap="flat" cmpd="sng" algn="ctr">
                      <a:solidFill>
                        <a:srgbClr val="000000"/>
                      </a:solidFill>
                      <a:prstDash val="solid"/>
                      <a:round/>
                      <a:headEnd type="none" w="med" len="med"/>
                      <a:tailEnd type="none" w="med" len="med"/>
                    </a:lnR>
                    <a:lnT w="9601" cap="flat" cmpd="sng" algn="ctr">
                      <a:solidFill>
                        <a:srgbClr val="000000"/>
                      </a:solidFill>
                      <a:prstDash val="solid"/>
                      <a:round/>
                      <a:headEnd type="none" w="med" len="med"/>
                      <a:tailEnd type="none" w="med" len="med"/>
                    </a:lnT>
                    <a:lnB w="9601"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5878608"/>
                  </a:ext>
                </a:extLst>
              </a:tr>
              <a:tr h="265864">
                <a:tc gridSpan="4">
                  <a:txBody>
                    <a:bodyPr/>
                    <a:lstStyle/>
                    <a:p>
                      <a:pPr algn="ctr" rtl="0" fontAlgn="base"/>
                      <a:r>
                        <a:rPr lang="en-AU" sz="1200" b="1">
                          <a:solidFill>
                            <a:schemeClr val="tx1"/>
                          </a:solidFill>
                          <a:effectLst/>
                          <a:latin typeface="Avenir Next LT Pro Light"/>
                        </a:rPr>
                        <a:t>ATAR Courses</a:t>
                      </a:r>
                      <a:endParaRPr lang="en-AU" sz="1200">
                        <a:solidFill>
                          <a:schemeClr val="tx1"/>
                        </a:solidFill>
                        <a:effectLst/>
                        <a:latin typeface="Avenir Next LT Pro Light"/>
                      </a:endParaRPr>
                    </a:p>
                  </a:txBody>
                  <a:tcPr marL="69152" marR="69152" marT="34576" marB="34576">
                    <a:lnL w="9601" cap="flat" cmpd="sng" algn="ctr">
                      <a:solidFill>
                        <a:srgbClr val="000000"/>
                      </a:solidFill>
                      <a:prstDash val="solid"/>
                      <a:round/>
                      <a:headEnd type="none" w="med" len="med"/>
                      <a:tailEnd type="none" w="med" len="med"/>
                    </a:lnL>
                    <a:lnR w="9601" cap="flat" cmpd="sng" algn="ctr">
                      <a:solidFill>
                        <a:srgbClr val="000000"/>
                      </a:solidFill>
                      <a:prstDash val="solid"/>
                      <a:round/>
                      <a:headEnd type="none" w="med" len="med"/>
                      <a:tailEnd type="none" w="med" len="med"/>
                    </a:lnR>
                    <a:lnT w="9601" cap="flat" cmpd="sng" algn="ctr">
                      <a:solidFill>
                        <a:srgbClr val="000000"/>
                      </a:solidFill>
                      <a:prstDash val="solid"/>
                      <a:round/>
                      <a:headEnd type="none" w="med" len="med"/>
                      <a:tailEnd type="none" w="med" len="med"/>
                    </a:lnT>
                    <a:lnB w="9601" cap="flat" cmpd="sng" algn="ctr">
                      <a:solidFill>
                        <a:srgbClr val="000000"/>
                      </a:solidFill>
                      <a:prstDash val="solid"/>
                      <a:round/>
                      <a:headEnd type="none" w="med" len="med"/>
                      <a:tailEnd type="none" w="med" len="med"/>
                    </a:lnB>
                    <a:solidFill>
                      <a:srgbClr val="A55FF5"/>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1980408"/>
                  </a:ext>
                </a:extLst>
              </a:tr>
              <a:tr h="1007603">
                <a:tc>
                  <a:txBody>
                    <a:bodyPr/>
                    <a:lstStyle/>
                    <a:p>
                      <a:pPr rtl="0" fontAlgn="base"/>
                      <a:r>
                        <a:rPr lang="en-AU" sz="1200">
                          <a:effectLst/>
                          <a:latin typeface="Avenir Next LT Pro Light"/>
                        </a:rPr>
                        <a:t>Visual Arts ATAR</a:t>
                      </a:r>
                    </a:p>
                  </a:txBody>
                  <a:tcPr marL="69152" marR="69152" marT="34576" marB="34576">
                    <a:lnL w="9601" cap="flat" cmpd="sng" algn="ctr">
                      <a:solidFill>
                        <a:srgbClr val="000000"/>
                      </a:solidFill>
                      <a:prstDash val="solid"/>
                      <a:round/>
                      <a:headEnd type="none" w="med" len="med"/>
                      <a:tailEnd type="none" w="med" len="med"/>
                    </a:lnL>
                    <a:lnR w="9601" cap="flat" cmpd="sng" algn="ctr">
                      <a:solidFill>
                        <a:srgbClr val="000000"/>
                      </a:solidFill>
                      <a:prstDash val="solid"/>
                      <a:round/>
                      <a:headEnd type="none" w="med" len="med"/>
                      <a:tailEnd type="none" w="med" len="med"/>
                    </a:lnR>
                    <a:lnT w="9601" cap="flat" cmpd="sng" algn="ctr">
                      <a:solidFill>
                        <a:srgbClr val="000000"/>
                      </a:solidFill>
                      <a:prstDash val="solid"/>
                      <a:round/>
                      <a:headEnd type="none" w="med" len="med"/>
                      <a:tailEnd type="none" w="med" len="med"/>
                    </a:lnT>
                    <a:lnB w="9601" cap="flat" cmpd="sng" algn="ctr">
                      <a:solidFill>
                        <a:srgbClr val="000000"/>
                      </a:solidFill>
                      <a:prstDash val="solid"/>
                      <a:round/>
                      <a:headEnd type="none" w="med" len="med"/>
                      <a:tailEnd type="none" w="med" len="med"/>
                    </a:lnB>
                    <a:noFill/>
                  </a:tcPr>
                </a:tc>
                <a:tc>
                  <a:txBody>
                    <a:bodyPr/>
                    <a:lstStyle/>
                    <a:p>
                      <a:pPr rtl="0" fontAlgn="base"/>
                      <a:r>
                        <a:rPr lang="en-AU" sz="1200">
                          <a:effectLst/>
                          <a:latin typeface="Avenir Next LT Pro Light"/>
                        </a:rPr>
                        <a:t>The course is a combination of Arts theory and practice. You will learn how to convey ideas about human experience through paint, drawing and clay.</a:t>
                      </a:r>
                    </a:p>
                  </a:txBody>
                  <a:tcPr marL="69152" marR="69152" marT="34576" marB="34576">
                    <a:lnL w="9601" cap="flat" cmpd="sng" algn="ctr">
                      <a:solidFill>
                        <a:srgbClr val="000000"/>
                      </a:solidFill>
                      <a:prstDash val="solid"/>
                      <a:round/>
                      <a:headEnd type="none" w="med" len="med"/>
                      <a:tailEnd type="none" w="med" len="med"/>
                    </a:lnL>
                    <a:lnR w="9601" cap="flat" cmpd="sng" algn="ctr">
                      <a:solidFill>
                        <a:srgbClr val="000000"/>
                      </a:solidFill>
                      <a:prstDash val="solid"/>
                      <a:round/>
                      <a:headEnd type="none" w="med" len="med"/>
                      <a:tailEnd type="none" w="med" len="med"/>
                    </a:lnR>
                    <a:lnT w="9601" cap="flat" cmpd="sng" algn="ctr">
                      <a:solidFill>
                        <a:srgbClr val="000000"/>
                      </a:solidFill>
                      <a:prstDash val="solid"/>
                      <a:round/>
                      <a:headEnd type="none" w="med" len="med"/>
                      <a:tailEnd type="none" w="med" len="med"/>
                    </a:lnT>
                    <a:lnB w="9601" cap="flat" cmpd="sng" algn="ctr">
                      <a:solidFill>
                        <a:srgbClr val="000000"/>
                      </a:solidFill>
                      <a:prstDash val="solid"/>
                      <a:round/>
                      <a:headEnd type="none" w="med" len="med"/>
                      <a:tailEnd type="none" w="med" len="med"/>
                    </a:lnB>
                    <a:noFill/>
                  </a:tcPr>
                </a:tc>
                <a:tc>
                  <a:txBody>
                    <a:bodyPr/>
                    <a:lstStyle/>
                    <a:p>
                      <a:pPr algn="ctr" rtl="0" fontAlgn="base"/>
                      <a:r>
                        <a:rPr lang="en-AU" sz="1200">
                          <a:effectLst/>
                          <a:latin typeface="Avenir Next LT Pro Light"/>
                        </a:rPr>
                        <a:t>B in Visual Arts </a:t>
                      </a:r>
                    </a:p>
                  </a:txBody>
                  <a:tcPr marL="69152" marR="69152" marT="34576" marB="34576">
                    <a:lnL w="9601" cap="flat" cmpd="sng" algn="ctr">
                      <a:solidFill>
                        <a:srgbClr val="000000"/>
                      </a:solidFill>
                      <a:prstDash val="solid"/>
                      <a:round/>
                      <a:headEnd type="none" w="med" len="med"/>
                      <a:tailEnd type="none" w="med" len="med"/>
                    </a:lnL>
                    <a:lnR w="9601" cap="flat" cmpd="sng" algn="ctr">
                      <a:solidFill>
                        <a:srgbClr val="000000"/>
                      </a:solidFill>
                      <a:prstDash val="solid"/>
                      <a:round/>
                      <a:headEnd type="none" w="med" len="med"/>
                      <a:tailEnd type="none" w="med" len="med"/>
                    </a:lnR>
                    <a:lnT w="9601" cap="flat" cmpd="sng" algn="ctr">
                      <a:solidFill>
                        <a:srgbClr val="000000"/>
                      </a:solidFill>
                      <a:prstDash val="solid"/>
                      <a:round/>
                      <a:headEnd type="none" w="med" len="med"/>
                      <a:tailEnd type="none" w="med" len="med"/>
                    </a:lnT>
                    <a:lnB w="9601" cap="flat" cmpd="sng" algn="ctr">
                      <a:solidFill>
                        <a:srgbClr val="000000"/>
                      </a:solidFill>
                      <a:prstDash val="solid"/>
                      <a:round/>
                      <a:headEnd type="none" w="med" len="med"/>
                      <a:tailEnd type="none" w="med" len="med"/>
                    </a:lnB>
                    <a:noFill/>
                  </a:tcPr>
                </a:tc>
                <a:tc>
                  <a:txBody>
                    <a:bodyPr/>
                    <a:lstStyle/>
                    <a:p>
                      <a:pPr rtl="0" fontAlgn="base"/>
                      <a:r>
                        <a:rPr lang="en-AU" sz="1200">
                          <a:effectLst/>
                          <a:latin typeface="Avenir Next LT Pro Light"/>
                        </a:rPr>
                        <a:t>Professional Artist</a:t>
                      </a:r>
                    </a:p>
                    <a:p>
                      <a:pPr rtl="0" fontAlgn="base"/>
                      <a:r>
                        <a:rPr lang="en-AU" sz="1200">
                          <a:effectLst/>
                          <a:latin typeface="Avenir Next LT Pro Light"/>
                        </a:rPr>
                        <a:t>Illustrator</a:t>
                      </a:r>
                    </a:p>
                    <a:p>
                      <a:pPr rtl="0" fontAlgn="base"/>
                      <a:r>
                        <a:rPr lang="en-AU" sz="1200">
                          <a:effectLst/>
                          <a:latin typeface="Avenir Next LT Pro Light"/>
                        </a:rPr>
                        <a:t>Tattoo Artist</a:t>
                      </a:r>
                    </a:p>
                    <a:p>
                      <a:pPr rtl="0" fontAlgn="base"/>
                      <a:r>
                        <a:rPr lang="en-AU" sz="1200">
                          <a:effectLst/>
                          <a:latin typeface="Avenir Next LT Pro Light"/>
                        </a:rPr>
                        <a:t>Interior Design</a:t>
                      </a:r>
                    </a:p>
                    <a:p>
                      <a:pPr rtl="0" fontAlgn="base"/>
                      <a:r>
                        <a:rPr lang="en-AU" sz="1200">
                          <a:effectLst/>
                          <a:latin typeface="Avenir Next LT Pro Light"/>
                        </a:rPr>
                        <a:t>Architect</a:t>
                      </a:r>
                    </a:p>
                  </a:txBody>
                  <a:tcPr marL="69152" marR="69152" marT="34576" marB="34576">
                    <a:lnL w="9601" cap="flat" cmpd="sng" algn="ctr">
                      <a:solidFill>
                        <a:srgbClr val="000000"/>
                      </a:solidFill>
                      <a:prstDash val="solid"/>
                      <a:round/>
                      <a:headEnd type="none" w="med" len="med"/>
                      <a:tailEnd type="none" w="med" len="med"/>
                    </a:lnL>
                    <a:lnR w="9601" cap="flat" cmpd="sng" algn="ctr">
                      <a:solidFill>
                        <a:srgbClr val="000000"/>
                      </a:solidFill>
                      <a:prstDash val="solid"/>
                      <a:round/>
                      <a:headEnd type="none" w="med" len="med"/>
                      <a:tailEnd type="none" w="med" len="med"/>
                    </a:lnR>
                    <a:lnT w="9601" cap="flat" cmpd="sng" algn="ctr">
                      <a:solidFill>
                        <a:srgbClr val="000000"/>
                      </a:solidFill>
                      <a:prstDash val="solid"/>
                      <a:round/>
                      <a:headEnd type="none" w="med" len="med"/>
                      <a:tailEnd type="none" w="med" len="med"/>
                    </a:lnT>
                    <a:lnB w="9601"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2995400"/>
                  </a:ext>
                </a:extLst>
              </a:tr>
              <a:tr h="1042736">
                <a:tc>
                  <a:txBody>
                    <a:bodyPr/>
                    <a:lstStyle/>
                    <a:p>
                      <a:pPr rtl="0" fontAlgn="base"/>
                      <a:r>
                        <a:rPr lang="en-AU" sz="1200">
                          <a:effectLst/>
                          <a:latin typeface="Avenir Next LT Pro Light"/>
                        </a:rPr>
                        <a:t>Media ATAR</a:t>
                      </a:r>
                    </a:p>
                  </a:txBody>
                  <a:tcPr marL="69152" marR="69152" marT="34576" marB="34576">
                    <a:lnL w="9601" cap="flat" cmpd="sng" algn="ctr">
                      <a:solidFill>
                        <a:srgbClr val="000000"/>
                      </a:solidFill>
                      <a:prstDash val="solid"/>
                      <a:round/>
                      <a:headEnd type="none" w="med" len="med"/>
                      <a:tailEnd type="none" w="med" len="med"/>
                    </a:lnL>
                    <a:lnR w="9601" cap="flat" cmpd="sng" algn="ctr">
                      <a:solidFill>
                        <a:srgbClr val="000000"/>
                      </a:solidFill>
                      <a:prstDash val="solid"/>
                      <a:round/>
                      <a:headEnd type="none" w="med" len="med"/>
                      <a:tailEnd type="none" w="med" len="med"/>
                    </a:lnR>
                    <a:lnT w="9601" cap="flat" cmpd="sng" algn="ctr">
                      <a:solidFill>
                        <a:srgbClr val="000000"/>
                      </a:solidFill>
                      <a:prstDash val="solid"/>
                      <a:round/>
                      <a:headEnd type="none" w="med" len="med"/>
                      <a:tailEnd type="none" w="med" len="med"/>
                    </a:lnT>
                    <a:lnB w="9601" cap="flat" cmpd="sng" algn="ctr">
                      <a:solidFill>
                        <a:srgbClr val="000000"/>
                      </a:solidFill>
                      <a:prstDash val="solid"/>
                      <a:round/>
                      <a:headEnd type="none" w="med" len="med"/>
                      <a:tailEnd type="none" w="med" len="med"/>
                    </a:lnB>
                    <a:noFill/>
                  </a:tcPr>
                </a:tc>
                <a:tc>
                  <a:txBody>
                    <a:bodyPr/>
                    <a:lstStyle/>
                    <a:p>
                      <a:pPr rtl="0" fontAlgn="base"/>
                      <a:r>
                        <a:rPr lang="en-AU" sz="1200">
                          <a:effectLst/>
                          <a:latin typeface="Avenir Next LT Pro Light"/>
                        </a:rPr>
                        <a:t>The Media course gives students the chance to work in teams and individually to produce a short films, radio programmes and documentaries. You will film in locations outside of the school – including Fremantle Prison, Northbridge Graffiti lanes and Cockburn Ice Arena.</a:t>
                      </a:r>
                    </a:p>
                  </a:txBody>
                  <a:tcPr marL="69152" marR="69152" marT="34576" marB="34576">
                    <a:lnL w="9601" cap="flat" cmpd="sng" algn="ctr">
                      <a:solidFill>
                        <a:srgbClr val="000000"/>
                      </a:solidFill>
                      <a:prstDash val="solid"/>
                      <a:round/>
                      <a:headEnd type="none" w="med" len="med"/>
                      <a:tailEnd type="none" w="med" len="med"/>
                    </a:lnL>
                    <a:lnR w="9601" cap="flat" cmpd="sng" algn="ctr">
                      <a:solidFill>
                        <a:srgbClr val="000000"/>
                      </a:solidFill>
                      <a:prstDash val="solid"/>
                      <a:round/>
                      <a:headEnd type="none" w="med" len="med"/>
                      <a:tailEnd type="none" w="med" len="med"/>
                    </a:lnR>
                    <a:lnT w="9601" cap="flat" cmpd="sng" algn="ctr">
                      <a:solidFill>
                        <a:srgbClr val="000000"/>
                      </a:solidFill>
                      <a:prstDash val="solid"/>
                      <a:round/>
                      <a:headEnd type="none" w="med" len="med"/>
                      <a:tailEnd type="none" w="med" len="med"/>
                    </a:lnT>
                    <a:lnB w="9601" cap="flat" cmpd="sng" algn="ctr">
                      <a:solidFill>
                        <a:srgbClr val="000000"/>
                      </a:solidFill>
                      <a:prstDash val="solid"/>
                      <a:round/>
                      <a:headEnd type="none" w="med" len="med"/>
                      <a:tailEnd type="none" w="med" len="med"/>
                    </a:lnB>
                    <a:noFill/>
                  </a:tcPr>
                </a:tc>
                <a:tc>
                  <a:txBody>
                    <a:bodyPr/>
                    <a:lstStyle/>
                    <a:p>
                      <a:pPr algn="ctr" rtl="0" fontAlgn="base"/>
                      <a:r>
                        <a:rPr lang="en-AU" sz="1200">
                          <a:effectLst/>
                          <a:latin typeface="Avenir Next LT Pro Light"/>
                        </a:rPr>
                        <a:t>B in English</a:t>
                      </a:r>
                    </a:p>
                  </a:txBody>
                  <a:tcPr marL="69152" marR="69152" marT="34576" marB="34576">
                    <a:lnL w="9601" cap="flat" cmpd="sng" algn="ctr">
                      <a:solidFill>
                        <a:srgbClr val="000000"/>
                      </a:solidFill>
                      <a:prstDash val="solid"/>
                      <a:round/>
                      <a:headEnd type="none" w="med" len="med"/>
                      <a:tailEnd type="none" w="med" len="med"/>
                    </a:lnL>
                    <a:lnR w="9601" cap="flat" cmpd="sng" algn="ctr">
                      <a:solidFill>
                        <a:srgbClr val="000000"/>
                      </a:solidFill>
                      <a:prstDash val="solid"/>
                      <a:round/>
                      <a:headEnd type="none" w="med" len="med"/>
                      <a:tailEnd type="none" w="med" len="med"/>
                    </a:lnR>
                    <a:lnT w="9601" cap="flat" cmpd="sng" algn="ctr">
                      <a:solidFill>
                        <a:srgbClr val="000000"/>
                      </a:solidFill>
                      <a:prstDash val="solid"/>
                      <a:round/>
                      <a:headEnd type="none" w="med" len="med"/>
                      <a:tailEnd type="none" w="med" len="med"/>
                    </a:lnT>
                    <a:lnB w="9601" cap="flat" cmpd="sng" algn="ctr">
                      <a:solidFill>
                        <a:srgbClr val="000000"/>
                      </a:solidFill>
                      <a:prstDash val="solid"/>
                      <a:round/>
                      <a:headEnd type="none" w="med" len="med"/>
                      <a:tailEnd type="none" w="med" len="med"/>
                    </a:lnB>
                    <a:noFill/>
                  </a:tcPr>
                </a:tc>
                <a:tc>
                  <a:txBody>
                    <a:bodyPr/>
                    <a:lstStyle/>
                    <a:p>
                      <a:pPr rtl="0" fontAlgn="base"/>
                      <a:r>
                        <a:rPr lang="en-AU" sz="1200">
                          <a:effectLst/>
                          <a:latin typeface="Avenir Next LT Pro Light"/>
                        </a:rPr>
                        <a:t>Film maker</a:t>
                      </a:r>
                    </a:p>
                    <a:p>
                      <a:pPr rtl="0" fontAlgn="base"/>
                      <a:r>
                        <a:rPr lang="en-AU" sz="1200">
                          <a:effectLst/>
                          <a:latin typeface="Avenir Next LT Pro Light"/>
                        </a:rPr>
                        <a:t>Marketing</a:t>
                      </a:r>
                    </a:p>
                    <a:p>
                      <a:pPr lvl="0">
                        <a:buNone/>
                      </a:pPr>
                      <a:r>
                        <a:rPr lang="en-AU" sz="1200">
                          <a:effectLst/>
                          <a:latin typeface="Avenir Next LT Pro Light"/>
                        </a:rPr>
                        <a:t>Journalist</a:t>
                      </a:r>
                      <a:endParaRPr lang="en-AU"/>
                    </a:p>
                    <a:p>
                      <a:pPr rtl="0" fontAlgn="base"/>
                      <a:r>
                        <a:rPr lang="en-AU" sz="1200">
                          <a:effectLst/>
                          <a:latin typeface="Avenir Next LT Pro Light"/>
                        </a:rPr>
                        <a:t>Advertising</a:t>
                      </a:r>
                    </a:p>
                  </a:txBody>
                  <a:tcPr marL="69152" marR="69152" marT="34576" marB="34576">
                    <a:lnL w="9601" cap="flat" cmpd="sng" algn="ctr">
                      <a:solidFill>
                        <a:srgbClr val="000000"/>
                      </a:solidFill>
                      <a:prstDash val="solid"/>
                      <a:round/>
                      <a:headEnd type="none" w="med" len="med"/>
                      <a:tailEnd type="none" w="med" len="med"/>
                    </a:lnL>
                    <a:lnR w="9601" cap="flat" cmpd="sng" algn="ctr">
                      <a:solidFill>
                        <a:srgbClr val="000000"/>
                      </a:solidFill>
                      <a:prstDash val="solid"/>
                      <a:round/>
                      <a:headEnd type="none" w="med" len="med"/>
                      <a:tailEnd type="none" w="med" len="med"/>
                    </a:lnR>
                    <a:lnT w="9601" cap="flat" cmpd="sng" algn="ctr">
                      <a:solidFill>
                        <a:srgbClr val="000000"/>
                      </a:solidFill>
                      <a:prstDash val="solid"/>
                      <a:round/>
                      <a:headEnd type="none" w="med" len="med"/>
                      <a:tailEnd type="none" w="med" len="med"/>
                    </a:lnT>
                    <a:lnB w="9601"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4308345"/>
                  </a:ext>
                </a:extLst>
              </a:tr>
              <a:tr h="302119">
                <a:tc gridSpan="4">
                  <a:txBody>
                    <a:bodyPr/>
                    <a:lstStyle/>
                    <a:p>
                      <a:pPr lvl="0" algn="ctr">
                        <a:buNone/>
                      </a:pPr>
                      <a:r>
                        <a:rPr lang="en-AU" sz="1200" b="1">
                          <a:effectLst/>
                          <a:latin typeface="Avenir Next LT Pro Light"/>
                        </a:rPr>
                        <a:t>Certificate Courses</a:t>
                      </a:r>
                    </a:p>
                  </a:txBody>
                  <a:tcPr marL="69151" marR="69151" marT="34576" marB="34576">
                    <a:lnL w="9601">
                      <a:solidFill>
                        <a:srgbClr val="000000"/>
                      </a:solidFill>
                    </a:lnL>
                    <a:lnR w="9601">
                      <a:solidFill>
                        <a:srgbClr val="000000"/>
                      </a:solidFill>
                    </a:lnR>
                    <a:lnT w="9601">
                      <a:solidFill>
                        <a:srgbClr val="000000"/>
                      </a:solidFill>
                    </a:lnT>
                    <a:lnB w="9601" cap="flat" cmpd="sng" algn="ctr">
                      <a:solidFill>
                        <a:srgbClr val="000000"/>
                      </a:solidFill>
                      <a:prstDash val="solid"/>
                      <a:round/>
                      <a:headEnd type="none" w="med" len="med"/>
                      <a:tailEnd type="none" w="med" len="med"/>
                    </a:lnB>
                    <a:solidFill>
                      <a:srgbClr val="FAC107"/>
                    </a:solidFill>
                  </a:tcPr>
                </a:tc>
                <a:tc hMerge="1">
                  <a:txBody>
                    <a:bodyPr/>
                    <a:lstStyle/>
                    <a:p>
                      <a:endParaRPr lang="en-US"/>
                    </a:p>
                  </a:txBody>
                  <a:tcPr marL="69151" marR="69151" marT="34576" marB="34576">
                    <a:lnL w="9601">
                      <a:solidFill>
                        <a:srgbClr val="000000"/>
                      </a:solidFill>
                    </a:lnL>
                    <a:lnR w="9601">
                      <a:solidFill>
                        <a:srgbClr val="000000"/>
                      </a:solidFill>
                    </a:lnR>
                    <a:lnT w="9601">
                      <a:solidFill>
                        <a:srgbClr val="000000"/>
                      </a:solidFill>
                    </a:lnT>
                    <a:lnB w="9601" cap="flat" cmpd="sng" algn="ctr">
                      <a:solidFill>
                        <a:srgbClr val="000000"/>
                      </a:solidFill>
                      <a:prstDash val="solid"/>
                      <a:round/>
                      <a:headEnd type="none" w="med" len="med"/>
                      <a:tailEnd type="none" w="med" len="med"/>
                    </a:lnB>
                    <a:noFill/>
                  </a:tcPr>
                </a:tc>
                <a:tc hMerge="1">
                  <a:txBody>
                    <a:bodyPr/>
                    <a:lstStyle/>
                    <a:p>
                      <a:endParaRPr lang="en-US"/>
                    </a:p>
                  </a:txBody>
                  <a:tcPr marL="69151" marR="69151" marT="34576" marB="34576">
                    <a:lnL w="9601">
                      <a:solidFill>
                        <a:srgbClr val="000000"/>
                      </a:solidFill>
                    </a:lnL>
                    <a:lnR w="9601">
                      <a:solidFill>
                        <a:srgbClr val="000000"/>
                      </a:solidFill>
                    </a:lnR>
                    <a:lnT w="9601">
                      <a:solidFill>
                        <a:srgbClr val="000000"/>
                      </a:solidFill>
                    </a:lnT>
                    <a:lnB w="9601" cap="flat" cmpd="sng" algn="ctr">
                      <a:solidFill>
                        <a:srgbClr val="000000"/>
                      </a:solidFill>
                      <a:prstDash val="solid"/>
                      <a:round/>
                      <a:headEnd type="none" w="med" len="med"/>
                      <a:tailEnd type="none" w="med" len="med"/>
                    </a:lnB>
                    <a:noFill/>
                  </a:tcPr>
                </a:tc>
                <a:tc hMerge="1">
                  <a:txBody>
                    <a:bodyPr/>
                    <a:lstStyle/>
                    <a:p>
                      <a:endParaRPr lang="en-US"/>
                    </a:p>
                  </a:txBody>
                  <a:tcPr marL="69151" marR="69151" marT="34576" marB="34576">
                    <a:lnL w="9601">
                      <a:solidFill>
                        <a:srgbClr val="000000"/>
                      </a:solidFill>
                    </a:lnL>
                    <a:lnR w="9601">
                      <a:solidFill>
                        <a:srgbClr val="000000"/>
                      </a:solidFill>
                    </a:lnR>
                    <a:lnT w="9601">
                      <a:solidFill>
                        <a:srgbClr val="000000"/>
                      </a:solidFill>
                    </a:lnT>
                    <a:lnB w="9601"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5394136"/>
                  </a:ext>
                </a:extLst>
              </a:tr>
              <a:tr h="592154">
                <a:tc>
                  <a:txBody>
                    <a:bodyPr/>
                    <a:lstStyle/>
                    <a:p>
                      <a:pPr lvl="0">
                        <a:buNone/>
                      </a:pPr>
                      <a:r>
                        <a:rPr lang="en-AU" sz="1200">
                          <a:effectLst/>
                          <a:latin typeface="Avenir Next LT Pro Light"/>
                        </a:rPr>
                        <a:t>Certificate II in Creative Industries</a:t>
                      </a:r>
                    </a:p>
                  </a:txBody>
                  <a:tcPr marL="69151" marR="69151" marT="34576" marB="34576">
                    <a:lnL w="9601">
                      <a:solidFill>
                        <a:srgbClr val="000000"/>
                      </a:solidFill>
                    </a:lnL>
                    <a:lnR w="9601">
                      <a:solidFill>
                        <a:srgbClr val="000000"/>
                      </a:solidFill>
                    </a:lnR>
                    <a:lnT w="9601">
                      <a:solidFill>
                        <a:srgbClr val="000000"/>
                      </a:solidFill>
                    </a:lnT>
                    <a:lnB w="9601" cap="flat" cmpd="sng" algn="ctr">
                      <a:solidFill>
                        <a:srgbClr val="000000"/>
                      </a:solidFill>
                      <a:prstDash val="solid"/>
                      <a:round/>
                      <a:headEnd type="none" w="med" len="med"/>
                      <a:tailEnd type="none" w="med" len="med"/>
                    </a:lnB>
                    <a:noFill/>
                  </a:tcPr>
                </a:tc>
                <a:tc>
                  <a:txBody>
                    <a:bodyPr/>
                    <a:lstStyle/>
                    <a:p>
                      <a:pPr lvl="0">
                        <a:buNone/>
                      </a:pPr>
                      <a:r>
                        <a:rPr lang="en-AU" sz="1200">
                          <a:effectLst/>
                          <a:latin typeface="Avenir Next LT Pro Light"/>
                        </a:rPr>
                        <a:t>Work with Mr Potts to create 3D models inside of Virtual Reality. We will also be producing films and working with AI technology. There is also a Media Camp and </a:t>
                      </a:r>
                    </a:p>
                  </a:txBody>
                  <a:tcPr marL="69151" marR="69151" marT="34576" marB="34576">
                    <a:lnL w="9601">
                      <a:solidFill>
                        <a:srgbClr val="000000"/>
                      </a:solidFill>
                    </a:lnL>
                    <a:lnR w="9601">
                      <a:solidFill>
                        <a:srgbClr val="000000"/>
                      </a:solidFill>
                    </a:lnR>
                    <a:lnT w="9601">
                      <a:solidFill>
                        <a:srgbClr val="000000"/>
                      </a:solidFill>
                    </a:lnT>
                    <a:lnB w="9601" cap="flat" cmpd="sng" algn="ctr">
                      <a:solidFill>
                        <a:srgbClr val="000000"/>
                      </a:solidFill>
                      <a:prstDash val="solid"/>
                      <a:round/>
                      <a:headEnd type="none" w="med" len="med"/>
                      <a:tailEnd type="none" w="med" len="med"/>
                    </a:lnB>
                    <a:noFill/>
                  </a:tcPr>
                </a:tc>
                <a:tc>
                  <a:txBody>
                    <a:bodyPr/>
                    <a:lstStyle/>
                    <a:p>
                      <a:pPr lvl="0" algn="ctr">
                        <a:buNone/>
                      </a:pPr>
                      <a:r>
                        <a:rPr lang="en-AU" sz="1200">
                          <a:effectLst/>
                          <a:latin typeface="Avenir Next LT Pro Light"/>
                        </a:rPr>
                        <a:t>-</a:t>
                      </a:r>
                    </a:p>
                  </a:txBody>
                  <a:tcPr marL="69151" marR="69151" marT="34576" marB="34576">
                    <a:lnL w="9601">
                      <a:solidFill>
                        <a:srgbClr val="000000"/>
                      </a:solidFill>
                    </a:lnL>
                    <a:lnR w="9601">
                      <a:solidFill>
                        <a:srgbClr val="000000"/>
                      </a:solidFill>
                    </a:lnR>
                    <a:lnT w="9601">
                      <a:solidFill>
                        <a:srgbClr val="000000"/>
                      </a:solidFill>
                    </a:lnT>
                    <a:lnB w="9601" cap="flat" cmpd="sng" algn="ctr">
                      <a:solidFill>
                        <a:srgbClr val="000000"/>
                      </a:solidFill>
                      <a:prstDash val="solid"/>
                      <a:round/>
                      <a:headEnd type="none" w="med" len="med"/>
                      <a:tailEnd type="none" w="med" len="med"/>
                    </a:lnB>
                    <a:noFill/>
                  </a:tcPr>
                </a:tc>
                <a:tc>
                  <a:txBody>
                    <a:bodyPr/>
                    <a:lstStyle/>
                    <a:p>
                      <a:pPr lvl="0">
                        <a:buNone/>
                      </a:pPr>
                      <a:r>
                        <a:rPr lang="en-AU" sz="1200" b="0" i="0" u="none" strike="noStrike" noProof="0">
                          <a:solidFill>
                            <a:srgbClr val="000000"/>
                          </a:solidFill>
                          <a:effectLst/>
                        </a:rPr>
                        <a:t>Animator</a:t>
                      </a:r>
                    </a:p>
                    <a:p>
                      <a:pPr lvl="0">
                        <a:buNone/>
                      </a:pPr>
                      <a:r>
                        <a:rPr lang="en-AU" sz="1200" b="0" i="0" u="none" strike="noStrike" noProof="0">
                          <a:solidFill>
                            <a:srgbClr val="000000"/>
                          </a:solidFill>
                          <a:effectLst/>
                        </a:rPr>
                        <a:t>Game design</a:t>
                      </a:r>
                    </a:p>
                    <a:p>
                      <a:pPr lvl="0">
                        <a:buNone/>
                      </a:pPr>
                      <a:r>
                        <a:rPr lang="en-AU" sz="1200" b="0" i="0" u="none" strike="noStrike" noProof="0">
                          <a:solidFill>
                            <a:srgbClr val="000000"/>
                          </a:solidFill>
                          <a:effectLst/>
                        </a:rPr>
                        <a:t>Film maker</a:t>
                      </a:r>
                    </a:p>
                    <a:p>
                      <a:pPr lvl="0">
                        <a:buNone/>
                      </a:pPr>
                      <a:endParaRPr lang="en-AU" sz="1200" b="0" i="0" u="none" strike="noStrike" noProof="0">
                        <a:solidFill>
                          <a:srgbClr val="000000"/>
                        </a:solidFill>
                        <a:effectLst/>
                      </a:endParaRPr>
                    </a:p>
                  </a:txBody>
                  <a:tcPr marL="69151" marR="69151" marT="34576" marB="34576">
                    <a:lnL w="9601">
                      <a:solidFill>
                        <a:srgbClr val="000000"/>
                      </a:solidFill>
                    </a:lnL>
                    <a:lnR w="9601">
                      <a:solidFill>
                        <a:srgbClr val="000000"/>
                      </a:solidFill>
                    </a:lnR>
                    <a:lnT w="9601">
                      <a:solidFill>
                        <a:srgbClr val="000000"/>
                      </a:solidFill>
                    </a:lnT>
                    <a:lnB w="9601"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7106614"/>
                  </a:ext>
                </a:extLst>
              </a:tr>
              <a:tr h="962526">
                <a:tc>
                  <a:txBody>
                    <a:bodyPr/>
                    <a:lstStyle/>
                    <a:p>
                      <a:pPr lvl="0">
                        <a:buNone/>
                      </a:pPr>
                      <a:r>
                        <a:rPr lang="en-AU" sz="1200">
                          <a:effectLst/>
                          <a:latin typeface="Avenir Next LT Pro Light"/>
                        </a:rPr>
                        <a:t>Certificate II in Music</a:t>
                      </a:r>
                    </a:p>
                  </a:txBody>
                  <a:tcPr marL="69151" marR="69151" marT="34576" marB="34576">
                    <a:lnL w="9601">
                      <a:solidFill>
                        <a:srgbClr val="000000"/>
                      </a:solidFill>
                    </a:lnL>
                    <a:lnR w="9601">
                      <a:solidFill>
                        <a:srgbClr val="000000"/>
                      </a:solidFill>
                    </a:lnR>
                    <a:lnT w="9601">
                      <a:solidFill>
                        <a:srgbClr val="000000"/>
                      </a:solidFill>
                    </a:lnT>
                    <a:lnB w="9601">
                      <a:solidFill>
                        <a:srgbClr val="000000"/>
                      </a:solidFill>
                    </a:lnB>
                    <a:noFill/>
                  </a:tcPr>
                </a:tc>
                <a:tc>
                  <a:txBody>
                    <a:bodyPr/>
                    <a:lstStyle/>
                    <a:p>
                      <a:pPr lvl="0">
                        <a:buNone/>
                      </a:pPr>
                      <a:r>
                        <a:rPr lang="en-AU" sz="1200">
                          <a:effectLst/>
                          <a:latin typeface="Avenir Next LT Pro Light"/>
                        </a:rPr>
                        <a:t>The Cert II in Music gives you the chance to develop your musical expertise and stage presence. Learn about the music industry and careers.</a:t>
                      </a:r>
                    </a:p>
                  </a:txBody>
                  <a:tcPr marL="69151" marR="69151" marT="34576" marB="34576">
                    <a:lnL w="9601">
                      <a:solidFill>
                        <a:srgbClr val="000000"/>
                      </a:solidFill>
                    </a:lnL>
                    <a:lnR w="9601">
                      <a:solidFill>
                        <a:srgbClr val="000000"/>
                      </a:solidFill>
                    </a:lnR>
                    <a:lnT w="9601">
                      <a:solidFill>
                        <a:srgbClr val="000000"/>
                      </a:solidFill>
                    </a:lnT>
                    <a:lnB w="9601">
                      <a:solidFill>
                        <a:srgbClr val="000000"/>
                      </a:solidFill>
                    </a:lnB>
                    <a:noFill/>
                  </a:tcPr>
                </a:tc>
                <a:tc>
                  <a:txBody>
                    <a:bodyPr/>
                    <a:lstStyle/>
                    <a:p>
                      <a:pPr lvl="0" algn="ctr">
                        <a:buNone/>
                      </a:pPr>
                      <a:r>
                        <a:rPr lang="en-AU" sz="1200">
                          <a:effectLst/>
                          <a:latin typeface="Avenir Next LT Pro Light"/>
                        </a:rPr>
                        <a:t>-</a:t>
                      </a:r>
                    </a:p>
                  </a:txBody>
                  <a:tcPr marL="69151" marR="69151" marT="34576" marB="34576">
                    <a:lnL w="9601">
                      <a:solidFill>
                        <a:srgbClr val="000000"/>
                      </a:solidFill>
                    </a:lnL>
                    <a:lnR w="9601">
                      <a:solidFill>
                        <a:srgbClr val="000000"/>
                      </a:solidFill>
                    </a:lnR>
                    <a:lnT w="9601">
                      <a:solidFill>
                        <a:srgbClr val="000000"/>
                      </a:solidFill>
                    </a:lnT>
                    <a:lnB w="9601">
                      <a:solidFill>
                        <a:srgbClr val="000000"/>
                      </a:solidFill>
                    </a:lnB>
                    <a:noFill/>
                  </a:tcPr>
                </a:tc>
                <a:tc>
                  <a:txBody>
                    <a:bodyPr/>
                    <a:lstStyle/>
                    <a:p>
                      <a:pPr lvl="0">
                        <a:buNone/>
                      </a:pPr>
                      <a:r>
                        <a:rPr lang="en-AU" sz="1200">
                          <a:effectLst/>
                          <a:latin typeface="Avenir Next LT Pro Light"/>
                        </a:rPr>
                        <a:t>Musician</a:t>
                      </a:r>
                    </a:p>
                    <a:p>
                      <a:pPr lvl="0">
                        <a:buNone/>
                      </a:pPr>
                      <a:r>
                        <a:rPr lang="en-AU" sz="1200">
                          <a:effectLst/>
                          <a:latin typeface="Avenir Next LT Pro Light"/>
                        </a:rPr>
                        <a:t>Audio Engineer</a:t>
                      </a:r>
                    </a:p>
                    <a:p>
                      <a:pPr lvl="0">
                        <a:buNone/>
                      </a:pPr>
                      <a:r>
                        <a:rPr lang="en-AU" sz="1200">
                          <a:effectLst/>
                          <a:latin typeface="Avenir Next LT Pro Light"/>
                        </a:rPr>
                        <a:t>DJ</a:t>
                      </a:r>
                    </a:p>
                    <a:p>
                      <a:pPr lvl="0">
                        <a:buNone/>
                      </a:pPr>
                      <a:r>
                        <a:rPr lang="en-AU" sz="1200">
                          <a:effectLst/>
                          <a:latin typeface="Avenir Next LT Pro Light"/>
                        </a:rPr>
                        <a:t>Cruise Ship Entertainment</a:t>
                      </a:r>
                    </a:p>
                    <a:p>
                      <a:pPr lvl="0">
                        <a:buNone/>
                      </a:pPr>
                      <a:endParaRPr lang="en-AU" sz="1200">
                        <a:effectLst/>
                        <a:latin typeface="Avenir Next LT Pro Light"/>
                      </a:endParaRPr>
                    </a:p>
                  </a:txBody>
                  <a:tcPr marL="69151" marR="69151" marT="34576" marB="34576">
                    <a:lnL w="9601">
                      <a:solidFill>
                        <a:srgbClr val="000000"/>
                      </a:solidFill>
                    </a:lnL>
                    <a:lnR w="9601">
                      <a:solidFill>
                        <a:srgbClr val="000000"/>
                      </a:solidFill>
                    </a:lnR>
                    <a:lnT w="9601">
                      <a:solidFill>
                        <a:srgbClr val="000000"/>
                      </a:solidFill>
                    </a:lnT>
                    <a:lnB w="9601">
                      <a:solidFill>
                        <a:srgbClr val="000000"/>
                      </a:solidFill>
                    </a:lnB>
                    <a:noFill/>
                  </a:tcPr>
                </a:tc>
                <a:extLst>
                  <a:ext uri="{0D108BD9-81ED-4DB2-BD59-A6C34878D82A}">
                    <a16:rowId xmlns:a16="http://schemas.microsoft.com/office/drawing/2014/main" val="460309654"/>
                  </a:ext>
                </a:extLst>
              </a:tr>
            </a:tbl>
          </a:graphicData>
        </a:graphic>
      </p:graphicFrame>
    </p:spTree>
    <p:extLst>
      <p:ext uri="{BB962C8B-B14F-4D97-AF65-F5344CB8AC3E}">
        <p14:creationId xmlns:p14="http://schemas.microsoft.com/office/powerpoint/2010/main" val="2276484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45BD-5B25-B32E-F712-18F18E7168E7}"/>
              </a:ext>
            </a:extLst>
          </p:cNvPr>
          <p:cNvSpPr>
            <a:spLocks noGrp="1"/>
          </p:cNvSpPr>
          <p:nvPr>
            <p:ph type="title"/>
          </p:nvPr>
        </p:nvSpPr>
        <p:spPr>
          <a:xfrm>
            <a:off x="520117" y="72518"/>
            <a:ext cx="8800053" cy="1326514"/>
          </a:xfrm>
        </p:spPr>
        <p:txBody>
          <a:bodyPr>
            <a:normAutofit/>
          </a:bodyPr>
          <a:lstStyle/>
          <a:p>
            <a:r>
              <a:rPr lang="en-US" sz="2000"/>
              <a:t>TECHNOLOGIES year 11 ATAR &amp; general Courses:</a:t>
            </a:r>
            <a:br>
              <a:rPr lang="en-US" sz="2000"/>
            </a:br>
            <a:r>
              <a:rPr lang="en-US" sz="2000"/>
              <a:t> </a:t>
            </a:r>
            <a:br>
              <a:rPr lang="en-US" sz="2000"/>
            </a:br>
            <a:r>
              <a:rPr lang="en-US" sz="1800">
                <a:highlight>
                  <a:srgbClr val="FFFF00"/>
                </a:highlight>
              </a:rPr>
              <a:t>Home Economics</a:t>
            </a:r>
            <a:endParaRPr lang="en-ZA" sz="1800">
              <a:highlight>
                <a:srgbClr val="FFFF00"/>
              </a:highlight>
            </a:endParaRPr>
          </a:p>
        </p:txBody>
      </p:sp>
      <p:sp>
        <p:nvSpPr>
          <p:cNvPr id="3" name="Slide Number Placeholder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15</a:t>
            </a:fld>
            <a:endParaRPr lang="en-US"/>
          </a:p>
        </p:txBody>
      </p:sp>
      <p:graphicFrame>
        <p:nvGraphicFramePr>
          <p:cNvPr id="5" name="Table 5">
            <a:extLst>
              <a:ext uri="{FF2B5EF4-FFF2-40B4-BE49-F238E27FC236}">
                <a16:creationId xmlns:a16="http://schemas.microsoft.com/office/drawing/2014/main" id="{774140F6-4FB6-2943-BCDA-2386EF30B05D}"/>
              </a:ext>
            </a:extLst>
          </p:cNvPr>
          <p:cNvGraphicFramePr>
            <a:graphicFrameLocks noGrp="1"/>
          </p:cNvGraphicFramePr>
          <p:nvPr>
            <p:extLst>
              <p:ext uri="{D42A27DB-BD31-4B8C-83A1-F6EECF244321}">
                <p14:modId xmlns:p14="http://schemas.microsoft.com/office/powerpoint/2010/main" val="684578708"/>
              </p:ext>
            </p:extLst>
          </p:nvPr>
        </p:nvGraphicFramePr>
        <p:xfrm>
          <a:off x="645951" y="1469218"/>
          <a:ext cx="8800052" cy="4481775"/>
        </p:xfrm>
        <a:graphic>
          <a:graphicData uri="http://schemas.openxmlformats.org/drawingml/2006/table">
            <a:tbl>
              <a:tblPr firstRow="1" bandRow="1">
                <a:tableStyleId>{5940675A-B579-460E-94D1-54222C63F5DA}</a:tableStyleId>
              </a:tblPr>
              <a:tblGrid>
                <a:gridCol w="1465671">
                  <a:extLst>
                    <a:ext uri="{9D8B030D-6E8A-4147-A177-3AD203B41FA5}">
                      <a16:colId xmlns:a16="http://schemas.microsoft.com/office/drawing/2014/main" val="3589661149"/>
                    </a:ext>
                  </a:extLst>
                </a:gridCol>
                <a:gridCol w="3597260">
                  <a:extLst>
                    <a:ext uri="{9D8B030D-6E8A-4147-A177-3AD203B41FA5}">
                      <a16:colId xmlns:a16="http://schemas.microsoft.com/office/drawing/2014/main" val="3800491787"/>
                    </a:ext>
                  </a:extLst>
                </a:gridCol>
                <a:gridCol w="1673833">
                  <a:extLst>
                    <a:ext uri="{9D8B030D-6E8A-4147-A177-3AD203B41FA5}">
                      <a16:colId xmlns:a16="http://schemas.microsoft.com/office/drawing/2014/main" val="1323782214"/>
                    </a:ext>
                  </a:extLst>
                </a:gridCol>
                <a:gridCol w="2063288">
                  <a:extLst>
                    <a:ext uri="{9D8B030D-6E8A-4147-A177-3AD203B41FA5}">
                      <a16:colId xmlns:a16="http://schemas.microsoft.com/office/drawing/2014/main" val="3280348324"/>
                    </a:ext>
                  </a:extLst>
                </a:gridCol>
              </a:tblGrid>
              <a:tr h="695142">
                <a:tc>
                  <a:txBody>
                    <a:bodyPr/>
                    <a:lstStyle/>
                    <a:p>
                      <a:r>
                        <a:rPr lang="en-AU" sz="1800" b="1"/>
                        <a:t>Course</a:t>
                      </a:r>
                    </a:p>
                  </a:txBody>
                  <a:tcPr/>
                </a:tc>
                <a:tc>
                  <a:txBody>
                    <a:bodyPr/>
                    <a:lstStyle/>
                    <a:p>
                      <a:r>
                        <a:rPr lang="en-AU" sz="1800" b="1"/>
                        <a:t>Course overview</a:t>
                      </a:r>
                    </a:p>
                  </a:txBody>
                  <a:tcPr/>
                </a:tc>
                <a:tc>
                  <a:txBody>
                    <a:bodyPr/>
                    <a:lstStyle/>
                    <a:p>
                      <a:r>
                        <a:rPr lang="en-AU" sz="1800" b="1"/>
                        <a:t>Year 10 achievement </a:t>
                      </a:r>
                    </a:p>
                  </a:txBody>
                  <a:tcPr/>
                </a:tc>
                <a:tc>
                  <a:txBody>
                    <a:bodyPr/>
                    <a:lstStyle/>
                    <a:p>
                      <a:r>
                        <a:rPr lang="en-AU" sz="1800" b="1"/>
                        <a:t>University/career links</a:t>
                      </a:r>
                    </a:p>
                  </a:txBody>
                  <a:tcPr/>
                </a:tc>
                <a:extLst>
                  <a:ext uri="{0D108BD9-81ED-4DB2-BD59-A6C34878D82A}">
                    <a16:rowId xmlns:a16="http://schemas.microsoft.com/office/drawing/2014/main" val="744905973"/>
                  </a:ext>
                </a:extLst>
              </a:tr>
              <a:tr h="1207888">
                <a:tc>
                  <a:txBody>
                    <a:bodyPr/>
                    <a:lstStyle/>
                    <a:p>
                      <a:r>
                        <a:rPr lang="en-AU" sz="1600"/>
                        <a:t>Textiles </a:t>
                      </a:r>
                    </a:p>
                  </a:txBody>
                  <a:tcPr/>
                </a:tc>
                <a:tc>
                  <a:txBody>
                    <a:bodyPr/>
                    <a:lstStyle/>
                    <a:p>
                      <a:r>
                        <a:rPr lang="en-AU" sz="1600"/>
                        <a:t>A hands-on course where you learn the skills needed to create your own garments of clothing and accessories. </a:t>
                      </a:r>
                    </a:p>
                  </a:txBody>
                  <a:tcPr/>
                </a:tc>
                <a:tc>
                  <a:txBody>
                    <a:bodyPr/>
                    <a:lstStyle/>
                    <a:p>
                      <a:r>
                        <a:rPr lang="en-AU" sz="1600"/>
                        <a:t>Nil. </a:t>
                      </a:r>
                    </a:p>
                  </a:txBody>
                  <a:tcPr/>
                </a:tc>
                <a:tc>
                  <a:txBody>
                    <a:bodyPr/>
                    <a:lstStyle/>
                    <a:p>
                      <a:r>
                        <a:rPr lang="en-AU" sz="1600"/>
                        <a:t>Fashion Stylist, Designer, Fashion Producer. </a:t>
                      </a:r>
                    </a:p>
                  </a:txBody>
                  <a:tcPr/>
                </a:tc>
                <a:extLst>
                  <a:ext uri="{0D108BD9-81ED-4DB2-BD59-A6C34878D82A}">
                    <a16:rowId xmlns:a16="http://schemas.microsoft.com/office/drawing/2014/main" val="3277951049"/>
                  </a:ext>
                </a:extLst>
              </a:tr>
              <a:tr h="753307">
                <a:tc>
                  <a:txBody>
                    <a:bodyPr/>
                    <a:lstStyle/>
                    <a:p>
                      <a:r>
                        <a:rPr lang="en-AU" sz="1600"/>
                        <a:t>Food Science </a:t>
                      </a:r>
                      <a:endParaRPr lang="en-US" sz="1600"/>
                    </a:p>
                  </a:txBody>
                  <a:tcPr/>
                </a:tc>
                <a:tc>
                  <a:txBody>
                    <a:bodyPr/>
                    <a:lstStyle/>
                    <a:p>
                      <a:r>
                        <a:rPr lang="en-AU" sz="1600"/>
                        <a:t>Learn the science behind the foods we cook and consume. </a:t>
                      </a:r>
                    </a:p>
                  </a:txBody>
                  <a:tcPr/>
                </a:tc>
                <a:tc>
                  <a:txBody>
                    <a:bodyPr/>
                    <a:lstStyle/>
                    <a:p>
                      <a:r>
                        <a:rPr lang="en-AU" sz="1600"/>
                        <a:t>Nil. </a:t>
                      </a:r>
                    </a:p>
                  </a:txBody>
                  <a:tcPr/>
                </a:tc>
                <a:tc>
                  <a:txBody>
                    <a:bodyPr/>
                    <a:lstStyle/>
                    <a:p>
                      <a:r>
                        <a:rPr lang="en-AU" sz="1600"/>
                        <a:t>Chef, Hospitality Industry jobs. </a:t>
                      </a:r>
                    </a:p>
                  </a:txBody>
                  <a:tcPr/>
                </a:tc>
                <a:extLst>
                  <a:ext uri="{0D108BD9-81ED-4DB2-BD59-A6C34878D82A}">
                    <a16:rowId xmlns:a16="http://schemas.microsoft.com/office/drawing/2014/main" val="1943231664"/>
                  </a:ext>
                </a:extLst>
              </a:tr>
              <a:tr h="974103">
                <a:tc>
                  <a:txBody>
                    <a:bodyPr/>
                    <a:lstStyle/>
                    <a:p>
                      <a:pPr lvl="0">
                        <a:buNone/>
                      </a:pPr>
                      <a:r>
                        <a:rPr lang="en-AU" sz="1600"/>
                        <a:t>Children, Family and Community </a:t>
                      </a:r>
                    </a:p>
                  </a:txBody>
                  <a:tcPr/>
                </a:tc>
                <a:tc>
                  <a:txBody>
                    <a:bodyPr/>
                    <a:lstStyle/>
                    <a:p>
                      <a:pPr lvl="0">
                        <a:buNone/>
                      </a:pPr>
                      <a:r>
                        <a:rPr lang="en-AU" sz="1600"/>
                        <a:t>Learn about the development of children with hands-on experience in the community. </a:t>
                      </a:r>
                    </a:p>
                  </a:txBody>
                  <a:tcPr/>
                </a:tc>
                <a:tc>
                  <a:txBody>
                    <a:bodyPr/>
                    <a:lstStyle/>
                    <a:p>
                      <a:pPr lvl="0">
                        <a:buNone/>
                      </a:pPr>
                      <a:r>
                        <a:rPr lang="en-AU" sz="1600"/>
                        <a:t>Nil. </a:t>
                      </a:r>
                    </a:p>
                  </a:txBody>
                  <a:tcPr/>
                </a:tc>
                <a:tc>
                  <a:txBody>
                    <a:bodyPr/>
                    <a:lstStyle/>
                    <a:p>
                      <a:pPr lvl="0">
                        <a:buNone/>
                      </a:pPr>
                      <a:r>
                        <a:rPr lang="en-AU" sz="1600"/>
                        <a:t>Childcare, Nannying, Social Work. </a:t>
                      </a:r>
                    </a:p>
                  </a:txBody>
                  <a:tcPr/>
                </a:tc>
                <a:extLst>
                  <a:ext uri="{0D108BD9-81ED-4DB2-BD59-A6C34878D82A}">
                    <a16:rowId xmlns:a16="http://schemas.microsoft.com/office/drawing/2014/main" val="4084185438"/>
                  </a:ext>
                </a:extLst>
              </a:tr>
              <a:tr h="851335">
                <a:tc>
                  <a:txBody>
                    <a:bodyPr/>
                    <a:lstStyle/>
                    <a:p>
                      <a:pPr lvl="0">
                        <a:buNone/>
                      </a:pPr>
                      <a:r>
                        <a:rPr lang="en-AU" sz="1600"/>
                        <a:t>Certificate II Hospitality. </a:t>
                      </a:r>
                    </a:p>
                  </a:txBody>
                  <a:tcPr/>
                </a:tc>
                <a:tc>
                  <a:txBody>
                    <a:bodyPr/>
                    <a:lstStyle/>
                    <a:p>
                      <a:pPr lvl="0">
                        <a:buNone/>
                      </a:pPr>
                      <a:r>
                        <a:rPr lang="en-AU" sz="1600"/>
                        <a:t>Hands-on experience learning skills that directly lead into the Hospitality sector. </a:t>
                      </a:r>
                    </a:p>
                  </a:txBody>
                  <a:tcPr/>
                </a:tc>
                <a:tc>
                  <a:txBody>
                    <a:bodyPr/>
                    <a:lstStyle/>
                    <a:p>
                      <a:pPr lvl="0">
                        <a:buNone/>
                      </a:pPr>
                      <a:r>
                        <a:rPr lang="en-AU" sz="1600"/>
                        <a:t>C in English </a:t>
                      </a:r>
                    </a:p>
                  </a:txBody>
                  <a:tcPr/>
                </a:tc>
                <a:tc>
                  <a:txBody>
                    <a:bodyPr/>
                    <a:lstStyle/>
                    <a:p>
                      <a:pPr lvl="0">
                        <a:buNone/>
                      </a:pPr>
                      <a:r>
                        <a:rPr lang="en-AU" sz="1600"/>
                        <a:t>Chef, Hospitality Jobs</a:t>
                      </a:r>
                    </a:p>
                  </a:txBody>
                  <a:tcPr/>
                </a:tc>
                <a:extLst>
                  <a:ext uri="{0D108BD9-81ED-4DB2-BD59-A6C34878D82A}">
                    <a16:rowId xmlns:a16="http://schemas.microsoft.com/office/drawing/2014/main" val="1843872494"/>
                  </a:ext>
                </a:extLst>
              </a:tr>
            </a:tbl>
          </a:graphicData>
        </a:graphic>
      </p:graphicFrame>
    </p:spTree>
    <p:extLst>
      <p:ext uri="{BB962C8B-B14F-4D97-AF65-F5344CB8AC3E}">
        <p14:creationId xmlns:p14="http://schemas.microsoft.com/office/powerpoint/2010/main" val="3625700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45BD-5B25-B32E-F712-18F18E7168E7}"/>
              </a:ext>
            </a:extLst>
          </p:cNvPr>
          <p:cNvSpPr>
            <a:spLocks noGrp="1"/>
          </p:cNvSpPr>
          <p:nvPr>
            <p:ph type="title"/>
          </p:nvPr>
        </p:nvSpPr>
        <p:spPr>
          <a:xfrm>
            <a:off x="893064" y="72518"/>
            <a:ext cx="8297380" cy="1326514"/>
          </a:xfrm>
        </p:spPr>
        <p:txBody>
          <a:bodyPr/>
          <a:lstStyle/>
          <a:p>
            <a:r>
              <a:rPr lang="en-US"/>
              <a:t>TECHNOLOGIES year 11 ATAR &amp; general Courses: Design and Technology </a:t>
            </a:r>
            <a:endParaRPr lang="en-ZA"/>
          </a:p>
        </p:txBody>
      </p:sp>
      <p:sp>
        <p:nvSpPr>
          <p:cNvPr id="3" name="Slide Number Placeholder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16</a:t>
            </a:fld>
            <a:endParaRPr lang="en-US"/>
          </a:p>
        </p:txBody>
      </p:sp>
      <p:graphicFrame>
        <p:nvGraphicFramePr>
          <p:cNvPr id="5" name="Table 5">
            <a:extLst>
              <a:ext uri="{FF2B5EF4-FFF2-40B4-BE49-F238E27FC236}">
                <a16:creationId xmlns:a16="http://schemas.microsoft.com/office/drawing/2014/main" id="{774140F6-4FB6-2943-BCDA-2386EF30B05D}"/>
              </a:ext>
            </a:extLst>
          </p:cNvPr>
          <p:cNvGraphicFramePr>
            <a:graphicFrameLocks noGrp="1"/>
          </p:cNvGraphicFramePr>
          <p:nvPr>
            <p:extLst>
              <p:ext uri="{D42A27DB-BD31-4B8C-83A1-F6EECF244321}">
                <p14:modId xmlns:p14="http://schemas.microsoft.com/office/powerpoint/2010/main" val="1842573744"/>
              </p:ext>
            </p:extLst>
          </p:nvPr>
        </p:nvGraphicFramePr>
        <p:xfrm>
          <a:off x="1109709" y="1819922"/>
          <a:ext cx="7386221" cy="3320677"/>
        </p:xfrm>
        <a:graphic>
          <a:graphicData uri="http://schemas.openxmlformats.org/drawingml/2006/table">
            <a:tbl>
              <a:tblPr firstRow="1" bandRow="1">
                <a:tableStyleId>{5940675A-B579-460E-94D1-54222C63F5DA}</a:tableStyleId>
              </a:tblPr>
              <a:tblGrid>
                <a:gridCol w="3274904">
                  <a:extLst>
                    <a:ext uri="{9D8B030D-6E8A-4147-A177-3AD203B41FA5}">
                      <a16:colId xmlns:a16="http://schemas.microsoft.com/office/drawing/2014/main" val="3589661149"/>
                    </a:ext>
                  </a:extLst>
                </a:gridCol>
                <a:gridCol w="4111317">
                  <a:extLst>
                    <a:ext uri="{9D8B030D-6E8A-4147-A177-3AD203B41FA5}">
                      <a16:colId xmlns:a16="http://schemas.microsoft.com/office/drawing/2014/main" val="3280348324"/>
                    </a:ext>
                  </a:extLst>
                </a:gridCol>
              </a:tblGrid>
              <a:tr h="414495">
                <a:tc>
                  <a:txBody>
                    <a:bodyPr/>
                    <a:lstStyle/>
                    <a:p>
                      <a:r>
                        <a:rPr lang="en-AU" b="1"/>
                        <a:t>Course</a:t>
                      </a:r>
                    </a:p>
                  </a:txBody>
                  <a:tcPr/>
                </a:tc>
                <a:tc>
                  <a:txBody>
                    <a:bodyPr/>
                    <a:lstStyle/>
                    <a:p>
                      <a:r>
                        <a:rPr lang="en-AU" b="1"/>
                        <a:t>University/career links</a:t>
                      </a:r>
                    </a:p>
                  </a:txBody>
                  <a:tcPr/>
                </a:tc>
                <a:extLst>
                  <a:ext uri="{0D108BD9-81ED-4DB2-BD59-A6C34878D82A}">
                    <a16:rowId xmlns:a16="http://schemas.microsoft.com/office/drawing/2014/main" val="744905973"/>
                  </a:ext>
                </a:extLst>
              </a:tr>
              <a:tr h="453221">
                <a:tc>
                  <a:txBody>
                    <a:bodyPr/>
                    <a:lstStyle/>
                    <a:p>
                      <a:r>
                        <a:rPr lang="en-AU"/>
                        <a:t>Dimensional Design - CAD</a:t>
                      </a:r>
                    </a:p>
                  </a:txBody>
                  <a:tcPr/>
                </a:tc>
                <a:tc>
                  <a:txBody>
                    <a:bodyPr/>
                    <a:lstStyle/>
                    <a:p>
                      <a:r>
                        <a:rPr lang="en-AU"/>
                        <a:t>Engineer, architect </a:t>
                      </a:r>
                    </a:p>
                  </a:txBody>
                  <a:tcPr/>
                </a:tc>
                <a:extLst>
                  <a:ext uri="{0D108BD9-81ED-4DB2-BD59-A6C34878D82A}">
                    <a16:rowId xmlns:a16="http://schemas.microsoft.com/office/drawing/2014/main" val="3277951049"/>
                  </a:ext>
                </a:extLst>
              </a:tr>
              <a:tr h="453221">
                <a:tc>
                  <a:txBody>
                    <a:bodyPr/>
                    <a:lstStyle/>
                    <a:p>
                      <a:r>
                        <a:rPr lang="en-AU"/>
                        <a:t>Wood</a:t>
                      </a:r>
                    </a:p>
                  </a:txBody>
                  <a:tcPr/>
                </a:tc>
                <a:tc>
                  <a:txBody>
                    <a:bodyPr/>
                    <a:lstStyle/>
                    <a:p>
                      <a:r>
                        <a:rPr lang="en-AU"/>
                        <a:t>Carpenter</a:t>
                      </a:r>
                    </a:p>
                  </a:txBody>
                  <a:tcPr/>
                </a:tc>
                <a:extLst>
                  <a:ext uri="{0D108BD9-81ED-4DB2-BD59-A6C34878D82A}">
                    <a16:rowId xmlns:a16="http://schemas.microsoft.com/office/drawing/2014/main" val="1943231664"/>
                  </a:ext>
                </a:extLst>
              </a:tr>
              <a:tr h="453220">
                <a:tc>
                  <a:txBody>
                    <a:bodyPr/>
                    <a:lstStyle/>
                    <a:p>
                      <a:pPr lvl="0">
                        <a:buNone/>
                      </a:pPr>
                      <a:r>
                        <a:rPr lang="en-AU"/>
                        <a:t>Metals</a:t>
                      </a:r>
                    </a:p>
                  </a:txBody>
                  <a:tcPr/>
                </a:tc>
                <a:tc>
                  <a:txBody>
                    <a:bodyPr/>
                    <a:lstStyle/>
                    <a:p>
                      <a:pPr lvl="0">
                        <a:buNone/>
                      </a:pPr>
                      <a:r>
                        <a:rPr lang="en-AU"/>
                        <a:t>Electrician</a:t>
                      </a:r>
                    </a:p>
                  </a:txBody>
                  <a:tcPr/>
                </a:tc>
                <a:extLst>
                  <a:ext uri="{0D108BD9-81ED-4DB2-BD59-A6C34878D82A}">
                    <a16:rowId xmlns:a16="http://schemas.microsoft.com/office/drawing/2014/main" val="4084185438"/>
                  </a:ext>
                </a:extLst>
              </a:tr>
              <a:tr h="453220">
                <a:tc>
                  <a:txBody>
                    <a:bodyPr/>
                    <a:lstStyle/>
                    <a:p>
                      <a:pPr lvl="0">
                        <a:buNone/>
                      </a:pPr>
                      <a:r>
                        <a:rPr lang="en-AU"/>
                        <a:t>Design Graphics</a:t>
                      </a:r>
                    </a:p>
                  </a:txBody>
                  <a:tcPr/>
                </a:tc>
                <a:tc>
                  <a:txBody>
                    <a:bodyPr/>
                    <a:lstStyle/>
                    <a:p>
                      <a:pPr lvl="0">
                        <a:buNone/>
                      </a:pPr>
                      <a:r>
                        <a:rPr lang="en-AU"/>
                        <a:t>Graphic Designer, Advertising</a:t>
                      </a:r>
                    </a:p>
                  </a:txBody>
                  <a:tcPr/>
                </a:tc>
                <a:extLst>
                  <a:ext uri="{0D108BD9-81ED-4DB2-BD59-A6C34878D82A}">
                    <a16:rowId xmlns:a16="http://schemas.microsoft.com/office/drawing/2014/main" val="2763653467"/>
                  </a:ext>
                </a:extLst>
              </a:tr>
              <a:tr h="453220">
                <a:tc>
                  <a:txBody>
                    <a:bodyPr/>
                    <a:lstStyle/>
                    <a:p>
                      <a:pPr lvl="0">
                        <a:buNone/>
                      </a:pPr>
                      <a:r>
                        <a:rPr lang="en-AU"/>
                        <a:t>Design Photography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Graphic Designer, Advertising</a:t>
                      </a:r>
                    </a:p>
                    <a:p>
                      <a:pPr lvl="0">
                        <a:buNone/>
                      </a:pPr>
                      <a:endParaRPr lang="en-AU"/>
                    </a:p>
                  </a:txBody>
                  <a:tcPr/>
                </a:tc>
                <a:extLst>
                  <a:ext uri="{0D108BD9-81ED-4DB2-BD59-A6C34878D82A}">
                    <a16:rowId xmlns:a16="http://schemas.microsoft.com/office/drawing/2014/main" val="2974800345"/>
                  </a:ext>
                </a:extLst>
              </a:tr>
              <a:tr h="453220">
                <a:tc>
                  <a:txBody>
                    <a:bodyPr/>
                    <a:lstStyle/>
                    <a:p>
                      <a:pPr lvl="0">
                        <a:buNone/>
                      </a:pPr>
                      <a:r>
                        <a:rPr lang="en-AU"/>
                        <a:t>Engineering - Mechanical</a:t>
                      </a:r>
                    </a:p>
                  </a:txBody>
                  <a:tcPr/>
                </a:tc>
                <a:tc>
                  <a:txBody>
                    <a:bodyPr/>
                    <a:lstStyle/>
                    <a:p>
                      <a:pPr lvl="0">
                        <a:buNone/>
                      </a:pPr>
                      <a:r>
                        <a:rPr lang="en-AU"/>
                        <a:t>Engineer, automotive</a:t>
                      </a:r>
                    </a:p>
                  </a:txBody>
                  <a:tcPr/>
                </a:tc>
                <a:extLst>
                  <a:ext uri="{0D108BD9-81ED-4DB2-BD59-A6C34878D82A}">
                    <a16:rowId xmlns:a16="http://schemas.microsoft.com/office/drawing/2014/main" val="3543267172"/>
                  </a:ext>
                </a:extLst>
              </a:tr>
            </a:tbl>
          </a:graphicData>
        </a:graphic>
      </p:graphicFrame>
    </p:spTree>
    <p:extLst>
      <p:ext uri="{BB962C8B-B14F-4D97-AF65-F5344CB8AC3E}">
        <p14:creationId xmlns:p14="http://schemas.microsoft.com/office/powerpoint/2010/main" val="369328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45BD-5B25-B32E-F712-18F18E7168E7}"/>
              </a:ext>
            </a:extLst>
          </p:cNvPr>
          <p:cNvSpPr>
            <a:spLocks noGrp="1"/>
          </p:cNvSpPr>
          <p:nvPr>
            <p:ph type="title"/>
          </p:nvPr>
        </p:nvSpPr>
        <p:spPr>
          <a:xfrm>
            <a:off x="807805" y="292636"/>
            <a:ext cx="9801440" cy="1326514"/>
          </a:xfrm>
        </p:spPr>
        <p:txBody>
          <a:bodyPr/>
          <a:lstStyle/>
          <a:p>
            <a:r>
              <a:rPr lang="en-US"/>
              <a:t>Health &amp; Phys Ed. year 11 ATAR &amp; general Courses:</a:t>
            </a:r>
            <a:endParaRPr lang="en-ZA"/>
          </a:p>
        </p:txBody>
      </p:sp>
      <p:sp>
        <p:nvSpPr>
          <p:cNvPr id="3" name="Slide Number Placeholder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17</a:t>
            </a:fld>
            <a:endParaRPr lang="en-US"/>
          </a:p>
        </p:txBody>
      </p:sp>
      <p:graphicFrame>
        <p:nvGraphicFramePr>
          <p:cNvPr id="5" name="Table 5">
            <a:extLst>
              <a:ext uri="{FF2B5EF4-FFF2-40B4-BE49-F238E27FC236}">
                <a16:creationId xmlns:a16="http://schemas.microsoft.com/office/drawing/2014/main" id="{128AE716-238E-5EB9-D629-36CE6A030EA3}"/>
              </a:ext>
            </a:extLst>
          </p:cNvPr>
          <p:cNvGraphicFramePr>
            <a:graphicFrameLocks noGrp="1"/>
          </p:cNvGraphicFramePr>
          <p:nvPr>
            <p:extLst>
              <p:ext uri="{D42A27DB-BD31-4B8C-83A1-F6EECF244321}">
                <p14:modId xmlns:p14="http://schemas.microsoft.com/office/powerpoint/2010/main" val="4150408731"/>
              </p:ext>
            </p:extLst>
          </p:nvPr>
        </p:nvGraphicFramePr>
        <p:xfrm>
          <a:off x="738231" y="1894125"/>
          <a:ext cx="9373178" cy="3512762"/>
        </p:xfrm>
        <a:graphic>
          <a:graphicData uri="http://schemas.openxmlformats.org/drawingml/2006/table">
            <a:tbl>
              <a:tblPr firstRow="1" bandRow="1">
                <a:tableStyleId>{5940675A-B579-460E-94D1-54222C63F5DA}</a:tableStyleId>
              </a:tblPr>
              <a:tblGrid>
                <a:gridCol w="4155882">
                  <a:extLst>
                    <a:ext uri="{9D8B030D-6E8A-4147-A177-3AD203B41FA5}">
                      <a16:colId xmlns:a16="http://schemas.microsoft.com/office/drawing/2014/main" val="3589661149"/>
                    </a:ext>
                  </a:extLst>
                </a:gridCol>
                <a:gridCol w="5217296">
                  <a:extLst>
                    <a:ext uri="{9D8B030D-6E8A-4147-A177-3AD203B41FA5}">
                      <a16:colId xmlns:a16="http://schemas.microsoft.com/office/drawing/2014/main" val="3280348324"/>
                    </a:ext>
                  </a:extLst>
                </a:gridCol>
              </a:tblGrid>
              <a:tr h="655015">
                <a:tc>
                  <a:txBody>
                    <a:bodyPr/>
                    <a:lstStyle/>
                    <a:p>
                      <a:r>
                        <a:rPr lang="en-AU" b="1"/>
                        <a:t>Course</a:t>
                      </a:r>
                    </a:p>
                  </a:txBody>
                  <a:tcPr/>
                </a:tc>
                <a:tc>
                  <a:txBody>
                    <a:bodyPr/>
                    <a:lstStyle/>
                    <a:p>
                      <a:r>
                        <a:rPr lang="en-AU" b="1"/>
                        <a:t>University/career links</a:t>
                      </a:r>
                    </a:p>
                  </a:txBody>
                  <a:tcPr/>
                </a:tc>
                <a:extLst>
                  <a:ext uri="{0D108BD9-81ED-4DB2-BD59-A6C34878D82A}">
                    <a16:rowId xmlns:a16="http://schemas.microsoft.com/office/drawing/2014/main" val="744905973"/>
                  </a:ext>
                </a:extLst>
              </a:tr>
              <a:tr h="545108">
                <a:tc>
                  <a:txBody>
                    <a:bodyPr/>
                    <a:lstStyle/>
                    <a:p>
                      <a:r>
                        <a:rPr lang="en-AU"/>
                        <a:t>Physical Education Studies</a:t>
                      </a:r>
                    </a:p>
                  </a:txBody>
                  <a:tcPr/>
                </a:tc>
                <a:tc>
                  <a:txBody>
                    <a:bodyPr/>
                    <a:lstStyle/>
                    <a:p>
                      <a:r>
                        <a:rPr lang="en-AU"/>
                        <a:t>Teacher, sports coach</a:t>
                      </a:r>
                    </a:p>
                  </a:txBody>
                  <a:tcPr/>
                </a:tc>
                <a:extLst>
                  <a:ext uri="{0D108BD9-81ED-4DB2-BD59-A6C34878D82A}">
                    <a16:rowId xmlns:a16="http://schemas.microsoft.com/office/drawing/2014/main" val="3277951049"/>
                  </a:ext>
                </a:extLst>
              </a:tr>
              <a:tr h="545108">
                <a:tc>
                  <a:txBody>
                    <a:bodyPr/>
                    <a:lstStyle/>
                    <a:p>
                      <a:r>
                        <a:rPr lang="en-AU"/>
                        <a:t>Health Studies</a:t>
                      </a:r>
                    </a:p>
                  </a:txBody>
                  <a:tcPr/>
                </a:tc>
                <a:tc>
                  <a:txBody>
                    <a:bodyPr/>
                    <a:lstStyle/>
                    <a:p>
                      <a:r>
                        <a:rPr lang="en-AU"/>
                        <a:t>Nurse, Aged Care worker</a:t>
                      </a:r>
                    </a:p>
                  </a:txBody>
                  <a:tcPr/>
                </a:tc>
                <a:extLst>
                  <a:ext uri="{0D108BD9-81ED-4DB2-BD59-A6C34878D82A}">
                    <a16:rowId xmlns:a16="http://schemas.microsoft.com/office/drawing/2014/main" val="1943231664"/>
                  </a:ext>
                </a:extLst>
              </a:tr>
              <a:tr h="545108">
                <a:tc>
                  <a:txBody>
                    <a:bodyPr/>
                    <a:lstStyle/>
                    <a:p>
                      <a:r>
                        <a:rPr lang="en-AU"/>
                        <a:t>Cert II Sport Coaching</a:t>
                      </a:r>
                    </a:p>
                  </a:txBody>
                  <a:tcPr/>
                </a:tc>
                <a:tc>
                  <a:txBody>
                    <a:bodyPr/>
                    <a:lstStyle/>
                    <a:p>
                      <a:r>
                        <a:rPr lang="en-AU"/>
                        <a:t>Teacher, sports coach</a:t>
                      </a:r>
                    </a:p>
                  </a:txBody>
                  <a:tcPr/>
                </a:tc>
                <a:extLst>
                  <a:ext uri="{0D108BD9-81ED-4DB2-BD59-A6C34878D82A}">
                    <a16:rowId xmlns:a16="http://schemas.microsoft.com/office/drawing/2014/main" val="3359008070"/>
                  </a:ext>
                </a:extLst>
              </a:tr>
              <a:tr h="545108">
                <a:tc>
                  <a:txBody>
                    <a:bodyPr/>
                    <a:lstStyle/>
                    <a:p>
                      <a:r>
                        <a:rPr lang="en-AU"/>
                        <a:t>Cert II Outdoor Recreation</a:t>
                      </a:r>
                    </a:p>
                  </a:txBody>
                  <a:tcPr/>
                </a:tc>
                <a:tc>
                  <a:txBody>
                    <a:bodyPr/>
                    <a:lstStyle/>
                    <a:p>
                      <a:endParaRPr lang="en-AU"/>
                    </a:p>
                  </a:txBody>
                  <a:tcPr/>
                </a:tc>
                <a:extLst>
                  <a:ext uri="{0D108BD9-81ED-4DB2-BD59-A6C34878D82A}">
                    <a16:rowId xmlns:a16="http://schemas.microsoft.com/office/drawing/2014/main" val="2082261215"/>
                  </a:ext>
                </a:extLst>
              </a:tr>
              <a:tr h="677315">
                <a:tc>
                  <a:txBody>
                    <a:bodyPr/>
                    <a:lstStyle/>
                    <a:p>
                      <a:r>
                        <a:rPr lang="en-AU"/>
                        <a:t>ATAR Health Studies</a:t>
                      </a:r>
                    </a:p>
                  </a:txBody>
                  <a:tcPr/>
                </a:tc>
                <a:tc>
                  <a:txBody>
                    <a:bodyPr/>
                    <a:lstStyle/>
                    <a:p>
                      <a:r>
                        <a:rPr lang="en-AU"/>
                        <a:t>Nurse, social worker, community services, aged care</a:t>
                      </a:r>
                    </a:p>
                  </a:txBody>
                  <a:tcPr/>
                </a:tc>
                <a:extLst>
                  <a:ext uri="{0D108BD9-81ED-4DB2-BD59-A6C34878D82A}">
                    <a16:rowId xmlns:a16="http://schemas.microsoft.com/office/drawing/2014/main" val="701354498"/>
                  </a:ext>
                </a:extLst>
              </a:tr>
            </a:tbl>
          </a:graphicData>
        </a:graphic>
      </p:graphicFrame>
    </p:spTree>
    <p:extLst>
      <p:ext uri="{BB962C8B-B14F-4D97-AF65-F5344CB8AC3E}">
        <p14:creationId xmlns:p14="http://schemas.microsoft.com/office/powerpoint/2010/main" val="674034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86A1-11A8-21B1-B6A0-AA1A1DAA5A9A}"/>
              </a:ext>
            </a:extLst>
          </p:cNvPr>
          <p:cNvSpPr>
            <a:spLocks noGrp="1"/>
          </p:cNvSpPr>
          <p:nvPr>
            <p:ph type="title"/>
          </p:nvPr>
        </p:nvSpPr>
        <p:spPr>
          <a:xfrm>
            <a:off x="893064" y="72518"/>
            <a:ext cx="10405174" cy="1326514"/>
          </a:xfrm>
        </p:spPr>
        <p:txBody>
          <a:bodyPr/>
          <a:lstStyle/>
          <a:p>
            <a:r>
              <a:rPr lang="en-US" u="sng"/>
              <a:t>Important dates coming up</a:t>
            </a:r>
            <a:endParaRPr lang="en-ZA" u="sng"/>
          </a:p>
        </p:txBody>
      </p:sp>
      <p:sp>
        <p:nvSpPr>
          <p:cNvPr id="5" name="Content Placeholder 4">
            <a:extLst>
              <a:ext uri="{FF2B5EF4-FFF2-40B4-BE49-F238E27FC236}">
                <a16:creationId xmlns:a16="http://schemas.microsoft.com/office/drawing/2014/main" id="{2726E51D-0E5E-98CC-19AE-F6AC7B00BF2E}"/>
              </a:ext>
            </a:extLst>
          </p:cNvPr>
          <p:cNvSpPr>
            <a:spLocks noGrp="1"/>
          </p:cNvSpPr>
          <p:nvPr>
            <p:ph sz="quarter" idx="14"/>
          </p:nvPr>
        </p:nvSpPr>
        <p:spPr>
          <a:xfrm>
            <a:off x="911352" y="2058669"/>
            <a:ext cx="7105184" cy="3687763"/>
          </a:xfrm>
        </p:spPr>
        <p:txBody>
          <a:bodyPr>
            <a:normAutofit/>
          </a:bodyPr>
          <a:lstStyle/>
          <a:p>
            <a:pPr>
              <a:buFont typeface="Wingdings" panose="05000000000000000000" pitchFamily="2" charset="2"/>
              <a:buChar char="Ø"/>
            </a:pPr>
            <a:r>
              <a:rPr lang="en-US" b="1"/>
              <a:t>Career Week: </a:t>
            </a:r>
            <a:r>
              <a:rPr lang="en-US"/>
              <a:t>Term 2, week 1</a:t>
            </a:r>
          </a:p>
          <a:p>
            <a:pPr>
              <a:buFont typeface="Wingdings" panose="05000000000000000000" pitchFamily="2" charset="2"/>
              <a:buChar char="Ø"/>
            </a:pPr>
            <a:endParaRPr lang="en-US"/>
          </a:p>
          <a:p>
            <a:pPr>
              <a:buFont typeface="Wingdings" panose="05000000000000000000" pitchFamily="2" charset="2"/>
              <a:buChar char="Ø"/>
            </a:pPr>
            <a:r>
              <a:rPr lang="en-US" b="1"/>
              <a:t>Careers information through Homeroom: </a:t>
            </a:r>
            <a:r>
              <a:rPr lang="en-US"/>
              <a:t>Term 2, week 2 onwards</a:t>
            </a:r>
          </a:p>
          <a:p>
            <a:pPr>
              <a:buFont typeface="Wingdings" panose="05000000000000000000" pitchFamily="2" charset="2"/>
              <a:buChar char="Ø"/>
            </a:pPr>
            <a:endParaRPr lang="en-US" b="1"/>
          </a:p>
          <a:p>
            <a:pPr>
              <a:buFont typeface="Wingdings" panose="05000000000000000000" pitchFamily="2" charset="2"/>
              <a:buChar char="Ø"/>
            </a:pPr>
            <a:r>
              <a:rPr lang="en-US" b="1"/>
              <a:t>Parent information night</a:t>
            </a:r>
            <a:r>
              <a:rPr lang="en-US"/>
              <a:t>: Term 2, week 4</a:t>
            </a:r>
          </a:p>
          <a:p>
            <a:pPr>
              <a:buFont typeface="Wingdings" panose="05000000000000000000" pitchFamily="2" charset="2"/>
              <a:buChar char="Ø"/>
            </a:pPr>
            <a:endParaRPr lang="en-US" b="1"/>
          </a:p>
          <a:p>
            <a:pPr>
              <a:buFont typeface="Wingdings" panose="05000000000000000000" pitchFamily="2" charset="2"/>
              <a:buChar char="Ø"/>
            </a:pPr>
            <a:r>
              <a:rPr lang="en-US" b="1"/>
              <a:t>Course selections through SSO</a:t>
            </a:r>
            <a:r>
              <a:rPr lang="en-US"/>
              <a:t>: Term 2, week 5</a:t>
            </a:r>
          </a:p>
        </p:txBody>
      </p:sp>
      <p:sp>
        <p:nvSpPr>
          <p:cNvPr id="3" name="Slide Number Placeholder 2">
            <a:extLst>
              <a:ext uri="{FF2B5EF4-FFF2-40B4-BE49-F238E27FC236}">
                <a16:creationId xmlns:a16="http://schemas.microsoft.com/office/drawing/2014/main" id="{C5430536-D522-9F5E-B2C4-24F7C757082B}"/>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18</a:t>
            </a:fld>
            <a:endParaRPr lang="en-US"/>
          </a:p>
        </p:txBody>
      </p:sp>
    </p:spTree>
    <p:extLst>
      <p:ext uri="{BB962C8B-B14F-4D97-AF65-F5344CB8AC3E}">
        <p14:creationId xmlns:p14="http://schemas.microsoft.com/office/powerpoint/2010/main" val="1684465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8D25-D403-2E2B-50DA-B21A0500AB0E}"/>
              </a:ext>
            </a:extLst>
          </p:cNvPr>
          <p:cNvSpPr>
            <a:spLocks noGrp="1"/>
          </p:cNvSpPr>
          <p:nvPr>
            <p:ph type="title"/>
          </p:nvPr>
        </p:nvSpPr>
        <p:spPr>
          <a:xfrm>
            <a:off x="911352" y="505016"/>
            <a:ext cx="5775656" cy="1877457"/>
          </a:xfrm>
        </p:spPr>
        <p:txBody>
          <a:bodyPr/>
          <a:lstStyle/>
          <a:p>
            <a:r>
              <a:rPr lang="en-US"/>
              <a:t>Who to see if you have more questions?</a:t>
            </a:r>
          </a:p>
        </p:txBody>
      </p:sp>
      <p:sp>
        <p:nvSpPr>
          <p:cNvPr id="3" name="Text Placeholder 2">
            <a:extLst>
              <a:ext uri="{FF2B5EF4-FFF2-40B4-BE49-F238E27FC236}">
                <a16:creationId xmlns:a16="http://schemas.microsoft.com/office/drawing/2014/main" id="{1EC6DB3D-3AE2-9478-3245-FE2F98B96EC7}"/>
              </a:ext>
            </a:extLst>
          </p:cNvPr>
          <p:cNvSpPr>
            <a:spLocks noGrp="1"/>
          </p:cNvSpPr>
          <p:nvPr>
            <p:ph type="body" sz="quarter" idx="13"/>
          </p:nvPr>
        </p:nvSpPr>
        <p:spPr>
          <a:xfrm>
            <a:off x="268447" y="2758719"/>
            <a:ext cx="6219040" cy="3433615"/>
          </a:xfrm>
        </p:spPr>
        <p:txBody>
          <a:bodyPr>
            <a:normAutofit/>
          </a:bodyPr>
          <a:lstStyle/>
          <a:p>
            <a:r>
              <a:rPr lang="en-US" b="1">
                <a:highlight>
                  <a:srgbClr val="FFFF00"/>
                </a:highlight>
              </a:rPr>
              <a:t>Questions about STEP</a:t>
            </a:r>
            <a:r>
              <a:rPr lang="en-US"/>
              <a:t>– Ms. </a:t>
            </a:r>
            <a:r>
              <a:rPr lang="en-US" err="1"/>
              <a:t>Bryer</a:t>
            </a:r>
            <a:r>
              <a:rPr lang="en-US"/>
              <a:t> in the VET Demountable</a:t>
            </a:r>
          </a:p>
          <a:p>
            <a:r>
              <a:rPr lang="en-US" b="1">
                <a:highlight>
                  <a:srgbClr val="FFFF00"/>
                </a:highlight>
              </a:rPr>
              <a:t>Questions about ATAR or General courses: </a:t>
            </a:r>
          </a:p>
          <a:p>
            <a:r>
              <a:rPr lang="en-US"/>
              <a:t>Ms. </a:t>
            </a:r>
            <a:r>
              <a:rPr lang="en-US" err="1"/>
              <a:t>Bryer</a:t>
            </a:r>
            <a:r>
              <a:rPr lang="en-US"/>
              <a:t>, Ms. </a:t>
            </a:r>
            <a:r>
              <a:rPr lang="en-US" err="1"/>
              <a:t>Vukman</a:t>
            </a:r>
            <a:r>
              <a:rPr lang="en-US"/>
              <a:t>, or any of the Learning Area Deans. </a:t>
            </a:r>
          </a:p>
          <a:p>
            <a:r>
              <a:rPr lang="en-US" b="1">
                <a:highlight>
                  <a:srgbClr val="FFFF00"/>
                </a:highlight>
              </a:rPr>
              <a:t>Advice about pathways:</a:t>
            </a:r>
          </a:p>
          <a:p>
            <a:r>
              <a:rPr lang="en-US"/>
              <a:t>Mrs. </a:t>
            </a:r>
            <a:r>
              <a:rPr lang="en-US" err="1"/>
              <a:t>Bryer</a:t>
            </a:r>
            <a:r>
              <a:rPr lang="en-US"/>
              <a:t>, Ms. </a:t>
            </a:r>
            <a:r>
              <a:rPr lang="en-US" err="1"/>
              <a:t>Vukman</a:t>
            </a:r>
            <a:r>
              <a:rPr lang="en-US"/>
              <a:t>, Mr. Mcloughlin or Ms. Vipond </a:t>
            </a:r>
          </a:p>
        </p:txBody>
      </p:sp>
    </p:spTree>
    <p:extLst>
      <p:ext uri="{BB962C8B-B14F-4D97-AF65-F5344CB8AC3E}">
        <p14:creationId xmlns:p14="http://schemas.microsoft.com/office/powerpoint/2010/main" val="3493061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4825-B007-5F03-9434-6E4419C6DCED}"/>
              </a:ext>
            </a:extLst>
          </p:cNvPr>
          <p:cNvSpPr>
            <a:spLocks noGrp="1"/>
          </p:cNvSpPr>
          <p:nvPr>
            <p:ph type="title"/>
          </p:nvPr>
        </p:nvSpPr>
        <p:spPr>
          <a:xfrm>
            <a:off x="320344" y="506693"/>
            <a:ext cx="5775656" cy="2095571"/>
          </a:xfrm>
        </p:spPr>
        <p:txBody>
          <a:bodyPr/>
          <a:lstStyle/>
          <a:p>
            <a:r>
              <a:rPr lang="en-AU"/>
              <a:t>Why are we having this assembly?</a:t>
            </a:r>
          </a:p>
        </p:txBody>
      </p:sp>
      <p:sp>
        <p:nvSpPr>
          <p:cNvPr id="3" name="Text Placeholder 2">
            <a:extLst>
              <a:ext uri="{FF2B5EF4-FFF2-40B4-BE49-F238E27FC236}">
                <a16:creationId xmlns:a16="http://schemas.microsoft.com/office/drawing/2014/main" id="{367263E2-317B-2C5F-8251-264C128B3E02}"/>
              </a:ext>
            </a:extLst>
          </p:cNvPr>
          <p:cNvSpPr>
            <a:spLocks noGrp="1"/>
          </p:cNvSpPr>
          <p:nvPr>
            <p:ph type="body" sz="quarter" idx="13"/>
          </p:nvPr>
        </p:nvSpPr>
        <p:spPr>
          <a:xfrm>
            <a:off x="385894" y="3209070"/>
            <a:ext cx="5838737" cy="2346960"/>
          </a:xfrm>
        </p:spPr>
        <p:txBody>
          <a:bodyPr>
            <a:normAutofit/>
          </a:bodyPr>
          <a:lstStyle/>
          <a:p>
            <a:pPr marL="457200" indent="-457200">
              <a:buFont typeface="Wingdings" panose="05000000000000000000" pitchFamily="2" charset="2"/>
              <a:buChar char="Ø"/>
            </a:pPr>
            <a:r>
              <a:rPr lang="en-AU" sz="2800" b="1" dirty="0"/>
              <a:t>You will have to select a Senior School pathway next term. </a:t>
            </a:r>
          </a:p>
          <a:p>
            <a:endParaRPr lang="en-AU" sz="2800" b="1" dirty="0"/>
          </a:p>
          <a:p>
            <a:r>
              <a:rPr lang="en-AU" sz="2800" b="1" dirty="0"/>
              <a:t>We want you to make an informed and considered decision.  </a:t>
            </a:r>
          </a:p>
        </p:txBody>
      </p:sp>
    </p:spTree>
    <p:extLst>
      <p:ext uri="{BB962C8B-B14F-4D97-AF65-F5344CB8AC3E}">
        <p14:creationId xmlns:p14="http://schemas.microsoft.com/office/powerpoint/2010/main" val="332969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870A-EBCD-13FC-D1A2-49C555C48170}"/>
              </a:ext>
            </a:extLst>
          </p:cNvPr>
          <p:cNvSpPr>
            <a:spLocks noGrp="1"/>
          </p:cNvSpPr>
          <p:nvPr>
            <p:ph type="title"/>
          </p:nvPr>
        </p:nvSpPr>
        <p:spPr>
          <a:xfrm>
            <a:off x="893064" y="72518"/>
            <a:ext cx="8297380" cy="1001273"/>
          </a:xfrm>
        </p:spPr>
        <p:txBody>
          <a:bodyPr/>
          <a:lstStyle/>
          <a:p>
            <a:r>
              <a:rPr lang="en-US"/>
              <a:t>Senior School pathways at comet bay</a:t>
            </a:r>
          </a:p>
        </p:txBody>
      </p:sp>
      <p:sp>
        <p:nvSpPr>
          <p:cNvPr id="3" name="Slide Number Placeholder 2">
            <a:extLst>
              <a:ext uri="{FF2B5EF4-FFF2-40B4-BE49-F238E27FC236}">
                <a16:creationId xmlns:a16="http://schemas.microsoft.com/office/drawing/2014/main" id="{089920E1-1F47-D3FB-B5CD-7110B3795525}"/>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3</a:t>
            </a:fld>
            <a:endParaRPr lang="en-US"/>
          </a:p>
        </p:txBody>
      </p:sp>
      <p:pic>
        <p:nvPicPr>
          <p:cNvPr id="4" name="Picture 3">
            <a:extLst>
              <a:ext uri="{FF2B5EF4-FFF2-40B4-BE49-F238E27FC236}">
                <a16:creationId xmlns:a16="http://schemas.microsoft.com/office/drawing/2014/main" id="{91FED2C3-592F-01DB-97BB-786A91F233D9}"/>
              </a:ext>
            </a:extLst>
          </p:cNvPr>
          <p:cNvPicPr>
            <a:picLocks noChangeAspect="1"/>
          </p:cNvPicPr>
          <p:nvPr/>
        </p:nvPicPr>
        <p:blipFill>
          <a:blip r:embed="rId2"/>
          <a:stretch>
            <a:fillRect/>
          </a:stretch>
        </p:blipFill>
        <p:spPr>
          <a:xfrm>
            <a:off x="1250795" y="1395548"/>
            <a:ext cx="7267528" cy="4851074"/>
          </a:xfrm>
          <a:prstGeom prst="rect">
            <a:avLst/>
          </a:prstGeom>
        </p:spPr>
      </p:pic>
    </p:spTree>
    <p:extLst>
      <p:ext uri="{BB962C8B-B14F-4D97-AF65-F5344CB8AC3E}">
        <p14:creationId xmlns:p14="http://schemas.microsoft.com/office/powerpoint/2010/main" val="58274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A0C7-4B10-03D7-2211-750D1F9E5A8A}"/>
              </a:ext>
            </a:extLst>
          </p:cNvPr>
          <p:cNvSpPr>
            <a:spLocks noGrp="1"/>
          </p:cNvSpPr>
          <p:nvPr>
            <p:ph type="title"/>
          </p:nvPr>
        </p:nvSpPr>
        <p:spPr>
          <a:xfrm>
            <a:off x="702774" y="183635"/>
            <a:ext cx="6211656" cy="3245365"/>
          </a:xfrm>
        </p:spPr>
        <p:txBody>
          <a:bodyPr anchor="b">
            <a:normAutofit/>
          </a:bodyPr>
          <a:lstStyle/>
          <a:p>
            <a:r>
              <a:rPr lang="en-US"/>
              <a:t>What courses do we offer?</a:t>
            </a:r>
            <a:br>
              <a:rPr lang="en-US"/>
            </a:br>
            <a:br>
              <a:rPr lang="en-US"/>
            </a:br>
            <a:endParaRPr lang="en-US" sz="2700" b="0"/>
          </a:p>
        </p:txBody>
      </p:sp>
      <p:pic>
        <p:nvPicPr>
          <p:cNvPr id="6" name="Picture Placeholder 5" descr="City lights focused in magnifying glass">
            <a:extLst>
              <a:ext uri="{FF2B5EF4-FFF2-40B4-BE49-F238E27FC236}">
                <a16:creationId xmlns:a16="http://schemas.microsoft.com/office/drawing/2014/main" id="{5909F54A-C225-193E-D754-5C2F3C399F24}"/>
              </a:ext>
            </a:extLst>
          </p:cNvPr>
          <p:cNvPicPr>
            <a:picLocks noGrp="1" noChangeAspect="1"/>
          </p:cNvPicPr>
          <p:nvPr>
            <p:ph type="pic" sz="quarter" idx="10"/>
          </p:nvPr>
        </p:nvPicPr>
        <p:blipFill rotWithShape="1">
          <a:blip r:embed="rId2"/>
          <a:srcRect l="27088" r="26593" b="-1"/>
          <a:stretch/>
        </p:blipFill>
        <p:spPr>
          <a:xfrm>
            <a:off x="7625969" y="-9144"/>
            <a:ext cx="4581525" cy="6602413"/>
          </a:xfrm>
          <a:noFill/>
        </p:spPr>
      </p:pic>
    </p:spTree>
    <p:extLst>
      <p:ext uri="{BB962C8B-B14F-4D97-AF65-F5344CB8AC3E}">
        <p14:creationId xmlns:p14="http://schemas.microsoft.com/office/powerpoint/2010/main" val="378690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45BD-5B25-B32E-F712-18F18E7168E7}"/>
              </a:ext>
            </a:extLst>
          </p:cNvPr>
          <p:cNvSpPr>
            <a:spLocks noGrp="1"/>
          </p:cNvSpPr>
          <p:nvPr>
            <p:ph type="title"/>
          </p:nvPr>
        </p:nvSpPr>
        <p:spPr>
          <a:xfrm>
            <a:off x="893064" y="72518"/>
            <a:ext cx="10405174" cy="1326514"/>
          </a:xfrm>
        </p:spPr>
        <p:txBody>
          <a:bodyPr anchor="b">
            <a:normAutofit/>
          </a:bodyPr>
          <a:lstStyle/>
          <a:p>
            <a:r>
              <a:rPr lang="en-US"/>
              <a:t>Science year 11 ATAR Courses:</a:t>
            </a:r>
            <a:endParaRPr lang="en-ZA"/>
          </a:p>
        </p:txBody>
      </p:sp>
      <p:sp>
        <p:nvSpPr>
          <p:cNvPr id="3" name="Slide Number Placeholder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5</a:t>
            </a:fld>
            <a:endParaRPr lang="en-US"/>
          </a:p>
        </p:txBody>
      </p:sp>
      <p:graphicFrame>
        <p:nvGraphicFramePr>
          <p:cNvPr id="8" name="Table 7">
            <a:extLst>
              <a:ext uri="{FF2B5EF4-FFF2-40B4-BE49-F238E27FC236}">
                <a16:creationId xmlns:a16="http://schemas.microsoft.com/office/drawing/2014/main" id="{7D5F49E7-7704-1360-E0CD-0EAC75A33354}"/>
              </a:ext>
            </a:extLst>
          </p:cNvPr>
          <p:cNvGraphicFramePr>
            <a:graphicFrameLocks noGrp="1"/>
          </p:cNvGraphicFramePr>
          <p:nvPr>
            <p:extLst>
              <p:ext uri="{D42A27DB-BD31-4B8C-83A1-F6EECF244321}">
                <p14:modId xmlns:p14="http://schemas.microsoft.com/office/powerpoint/2010/main" val="4276280925"/>
              </p:ext>
            </p:extLst>
          </p:nvPr>
        </p:nvGraphicFramePr>
        <p:xfrm>
          <a:off x="1020932" y="1482572"/>
          <a:ext cx="8771138" cy="4764050"/>
        </p:xfrm>
        <a:graphic>
          <a:graphicData uri="http://schemas.openxmlformats.org/drawingml/2006/table">
            <a:tbl>
              <a:tblPr firstRow="1" firstCol="1" bandRow="1">
                <a:tableStyleId>{3B4B98B0-60AC-42C2-AFA5-B58CD77FA1E5}</a:tableStyleId>
              </a:tblPr>
              <a:tblGrid>
                <a:gridCol w="1468970">
                  <a:extLst>
                    <a:ext uri="{9D8B030D-6E8A-4147-A177-3AD203B41FA5}">
                      <a16:colId xmlns:a16="http://schemas.microsoft.com/office/drawing/2014/main" val="2420063289"/>
                    </a:ext>
                  </a:extLst>
                </a:gridCol>
                <a:gridCol w="3553249">
                  <a:extLst>
                    <a:ext uri="{9D8B030D-6E8A-4147-A177-3AD203B41FA5}">
                      <a16:colId xmlns:a16="http://schemas.microsoft.com/office/drawing/2014/main" val="2215779042"/>
                    </a:ext>
                  </a:extLst>
                </a:gridCol>
                <a:gridCol w="1457637">
                  <a:extLst>
                    <a:ext uri="{9D8B030D-6E8A-4147-A177-3AD203B41FA5}">
                      <a16:colId xmlns:a16="http://schemas.microsoft.com/office/drawing/2014/main" val="1340925086"/>
                    </a:ext>
                  </a:extLst>
                </a:gridCol>
                <a:gridCol w="2291282">
                  <a:extLst>
                    <a:ext uri="{9D8B030D-6E8A-4147-A177-3AD203B41FA5}">
                      <a16:colId xmlns:a16="http://schemas.microsoft.com/office/drawing/2014/main" val="318433219"/>
                    </a:ext>
                  </a:extLst>
                </a:gridCol>
              </a:tblGrid>
              <a:tr h="818533">
                <a:tc>
                  <a:txBody>
                    <a:bodyPr/>
                    <a:lstStyle/>
                    <a:p>
                      <a:pPr fontAlgn="base">
                        <a:lnSpc>
                          <a:spcPct val="107000"/>
                        </a:lnSpc>
                        <a:spcAft>
                          <a:spcPts val="800"/>
                        </a:spcAft>
                      </a:pPr>
                      <a:r>
                        <a:rPr lang="en-GB" sz="1100" b="1" kern="0">
                          <a:solidFill>
                            <a:srgbClr val="000000"/>
                          </a:solidFill>
                          <a:effectLst/>
                          <a:latin typeface="Avenir Next LT Pro Light"/>
                          <a:ea typeface="Times New Roman" panose="02020603050405020304" pitchFamily="18" charset="0"/>
                          <a:cs typeface="Segoe UI"/>
                        </a:rPr>
                        <a:t>Course</a:t>
                      </a:r>
                      <a:endParaRPr lang="en-GB" sz="1100" kern="100">
                        <a:effectLst/>
                        <a:latin typeface="Avenir Next LT Pro Light"/>
                        <a:ea typeface="Aptos" panose="020B0004020202020204" pitchFamily="34" charset="0"/>
                        <a:cs typeface="Segoe U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fontAlgn="base">
                        <a:lnSpc>
                          <a:spcPct val="107000"/>
                        </a:lnSpc>
                        <a:spcAft>
                          <a:spcPts val="800"/>
                        </a:spcAft>
                      </a:pPr>
                      <a:r>
                        <a:rPr lang="en-GB" sz="1100" b="1" kern="0">
                          <a:solidFill>
                            <a:srgbClr val="000000"/>
                          </a:solidFill>
                          <a:effectLst/>
                          <a:latin typeface="Avenir Next LT Pro Light"/>
                          <a:ea typeface="Times New Roman" panose="02020603050405020304" pitchFamily="18" charset="0"/>
                          <a:cs typeface="Segoe UI"/>
                        </a:rPr>
                        <a:t>Course overview</a:t>
                      </a:r>
                      <a:endParaRPr lang="en-GB" sz="1100" kern="100">
                        <a:effectLst/>
                        <a:latin typeface="Avenir Next LT Pro Light"/>
                        <a:ea typeface="Aptos" panose="020B0004020202020204" pitchFamily="34" charset="0"/>
                        <a:cs typeface="Segoe U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fontAlgn="base">
                        <a:lnSpc>
                          <a:spcPct val="107000"/>
                        </a:lnSpc>
                        <a:spcAft>
                          <a:spcPts val="800"/>
                        </a:spcAft>
                      </a:pPr>
                      <a:r>
                        <a:rPr lang="en-GB" sz="1100" b="1" kern="0">
                          <a:solidFill>
                            <a:srgbClr val="000000"/>
                          </a:solidFill>
                          <a:effectLst/>
                          <a:latin typeface="Avenir Next LT Pro Light"/>
                          <a:ea typeface="Times New Roman" panose="02020603050405020304" pitchFamily="18" charset="0"/>
                          <a:cs typeface="Segoe UI"/>
                        </a:rPr>
                        <a:t>Year 10 achievement </a:t>
                      </a:r>
                      <a:endParaRPr lang="en-GB" sz="1100" kern="100">
                        <a:effectLst/>
                        <a:latin typeface="Avenir Next LT Pro Light"/>
                        <a:ea typeface="Aptos" panose="020B0004020202020204" pitchFamily="34" charset="0"/>
                        <a:cs typeface="Segoe UI"/>
                      </a:endParaRPr>
                    </a:p>
                    <a:p>
                      <a:pPr fontAlgn="base">
                        <a:lnSpc>
                          <a:spcPct val="107000"/>
                        </a:lnSpc>
                        <a:spcAft>
                          <a:spcPts val="800"/>
                        </a:spcAft>
                      </a:pPr>
                      <a:r>
                        <a:rPr lang="en-GB" sz="1100" b="1" kern="0">
                          <a:solidFill>
                            <a:srgbClr val="000000"/>
                          </a:solidFill>
                          <a:effectLst/>
                          <a:latin typeface="Avenir Next LT Pro Light"/>
                          <a:ea typeface="Times New Roman" panose="02020603050405020304" pitchFamily="18" charset="0"/>
                          <a:cs typeface="Segoe UI"/>
                        </a:rPr>
                        <a:t>needed </a:t>
                      </a:r>
                      <a:endParaRPr lang="en-GB" sz="1100" kern="100">
                        <a:effectLst/>
                        <a:latin typeface="Avenir Next LT Pro Light"/>
                        <a:ea typeface="Aptos" panose="020B0004020202020204" pitchFamily="34" charset="0"/>
                        <a:cs typeface="Segoe U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fontAlgn="base">
                        <a:lnSpc>
                          <a:spcPct val="107000"/>
                        </a:lnSpc>
                        <a:spcAft>
                          <a:spcPts val="800"/>
                        </a:spcAft>
                      </a:pPr>
                      <a:r>
                        <a:rPr lang="en-GB" sz="1100" b="1" kern="0">
                          <a:solidFill>
                            <a:srgbClr val="000000"/>
                          </a:solidFill>
                          <a:effectLst/>
                          <a:latin typeface="Avenir Next LT Pro Light"/>
                          <a:ea typeface="Times New Roman" panose="02020603050405020304" pitchFamily="18" charset="0"/>
                          <a:cs typeface="Segoe UI"/>
                        </a:rPr>
                        <a:t>University/career links</a:t>
                      </a:r>
                      <a:endParaRPr lang="en-GB" sz="1100" kern="100">
                        <a:effectLst/>
                        <a:latin typeface="Avenir Next LT Pro Light"/>
                        <a:ea typeface="Aptos" panose="020B0004020202020204" pitchFamily="34" charset="0"/>
                        <a:cs typeface="Segoe U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4257412"/>
                  </a:ext>
                </a:extLst>
              </a:tr>
              <a:tr h="920970">
                <a:tc>
                  <a:txBody>
                    <a:bodyPr/>
                    <a:lstStyle/>
                    <a:p>
                      <a:pPr algn="ctr" fontAlgn="base">
                        <a:lnSpc>
                          <a:spcPct val="107000"/>
                        </a:lnSpc>
                        <a:spcAft>
                          <a:spcPts val="800"/>
                        </a:spcAft>
                      </a:pPr>
                      <a:r>
                        <a:rPr lang="en-GB" sz="1100" kern="0">
                          <a:solidFill>
                            <a:srgbClr val="000000"/>
                          </a:solidFill>
                          <a:effectLst/>
                          <a:latin typeface="Arial"/>
                          <a:ea typeface="Times New Roman" panose="02020603050405020304" pitchFamily="18" charset="0"/>
                          <a:cs typeface="Times New Roman"/>
                        </a:rPr>
                        <a:t>ATAR Biology</a:t>
                      </a:r>
                      <a:endParaRPr lang="en-GB" sz="1100" kern="100">
                        <a:effectLst/>
                        <a:latin typeface="Arial"/>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spc="35">
                          <a:solidFill>
                            <a:srgbClr val="000000"/>
                          </a:solidFill>
                          <a:effectLst/>
                          <a:latin typeface="Arial"/>
                          <a:ea typeface="Times New Roman" panose="02020603050405020304" pitchFamily="18" charset="0"/>
                        </a:rPr>
                        <a:t>Abiotic and biotic ecosystem, systems for data collection, comparison, and evaluation, cell systems and multicellular organisms.</a:t>
                      </a:r>
                    </a:p>
                    <a:p>
                      <a:endParaRPr lang="en-GB" sz="1100">
                        <a:effectLst/>
                        <a:latin typeface="Arial"/>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7000"/>
                        </a:lnSpc>
                        <a:spcAft>
                          <a:spcPts val="800"/>
                        </a:spcAft>
                      </a:pPr>
                      <a:r>
                        <a:rPr lang="en-GB" sz="1100" kern="0">
                          <a:solidFill>
                            <a:srgbClr val="000000"/>
                          </a:solidFill>
                          <a:effectLst/>
                          <a:latin typeface="Arial"/>
                          <a:ea typeface="Times New Roman" panose="02020603050405020304" pitchFamily="18" charset="0"/>
                          <a:cs typeface="Times New Roman"/>
                        </a:rPr>
                        <a:t>Min B in Year 10 Science</a:t>
                      </a:r>
                      <a:endParaRPr lang="en-GB" sz="1100" kern="100">
                        <a:effectLst/>
                        <a:latin typeface="Arial"/>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fontAlgn="base">
                        <a:lnSpc>
                          <a:spcPct val="107000"/>
                        </a:lnSpc>
                        <a:spcAft>
                          <a:spcPts val="800"/>
                        </a:spcAft>
                      </a:pPr>
                      <a:r>
                        <a:rPr lang="en-GB" sz="1100" kern="0">
                          <a:solidFill>
                            <a:srgbClr val="000000"/>
                          </a:solidFill>
                          <a:effectLst/>
                          <a:latin typeface="Arial"/>
                          <a:ea typeface="Times New Roman" panose="02020603050405020304" pitchFamily="18" charset="0"/>
                          <a:cs typeface="Times New Roman"/>
                        </a:rPr>
                        <a:t>Biologist, zoologist, conservation, marine, environmental, agricultural</a:t>
                      </a:r>
                      <a:endParaRPr lang="en-GB" sz="1100" kern="100">
                        <a:effectLst/>
                        <a:latin typeface="Arial"/>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1938617"/>
                  </a:ext>
                </a:extLst>
              </a:tr>
              <a:tr h="1679722">
                <a:tc>
                  <a:txBody>
                    <a:bodyPr/>
                    <a:lstStyle/>
                    <a:p>
                      <a:pPr algn="ctr" fontAlgn="base">
                        <a:lnSpc>
                          <a:spcPct val="107000"/>
                        </a:lnSpc>
                        <a:spcAft>
                          <a:spcPts val="800"/>
                        </a:spcAft>
                      </a:pPr>
                      <a:r>
                        <a:rPr lang="en-GB" sz="1100" kern="0">
                          <a:solidFill>
                            <a:srgbClr val="000000"/>
                          </a:solidFill>
                          <a:effectLst/>
                          <a:latin typeface="Arial"/>
                          <a:ea typeface="Times New Roman" panose="02020603050405020304" pitchFamily="18" charset="0"/>
                          <a:cs typeface="Times New Roman"/>
                        </a:rPr>
                        <a:t>ATAR Chemistry</a:t>
                      </a:r>
                      <a:endParaRPr lang="en-GB" sz="1100" kern="100">
                        <a:effectLst/>
                        <a:latin typeface="Arial"/>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spc="35">
                          <a:solidFill>
                            <a:srgbClr val="000000"/>
                          </a:solidFill>
                          <a:effectLst/>
                          <a:latin typeface="Arial"/>
                          <a:ea typeface="Times New Roman" panose="02020603050405020304" pitchFamily="18" charset="0"/>
                        </a:rPr>
                        <a:t>Energy changes, chemical reactions and the use of chemical equations.</a:t>
                      </a:r>
                      <a:br>
                        <a:rPr lang="en-GB" sz="1100" spc="35">
                          <a:solidFill>
                            <a:srgbClr val="000000"/>
                          </a:solidFill>
                          <a:effectLst/>
                          <a:latin typeface="Arial"/>
                          <a:ea typeface="Times New Roman" panose="02020603050405020304" pitchFamily="18" charset="0"/>
                        </a:rPr>
                      </a:br>
                      <a:r>
                        <a:rPr lang="en-GB" sz="1100" spc="35">
                          <a:solidFill>
                            <a:srgbClr val="000000"/>
                          </a:solidFill>
                          <a:effectLst/>
                          <a:latin typeface="Arial"/>
                          <a:ea typeface="Times New Roman" panose="02020603050405020304" pitchFamily="18" charset="0"/>
                        </a:rPr>
                        <a:t>Bonding models and the relationship between structure, properties and reactions, unique properties of water, acids and bases, and the use of chemical equations to calculate the concentrations and volumes of solutions involved in chemical reactions.</a:t>
                      </a:r>
                      <a:endParaRPr lang="en-GB" sz="1100">
                        <a:effectLst/>
                        <a:latin typeface="Arial"/>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7000"/>
                        </a:lnSpc>
                        <a:spcAft>
                          <a:spcPts val="800"/>
                        </a:spcAft>
                      </a:pPr>
                      <a:r>
                        <a:rPr lang="en-GB" sz="1100" kern="0">
                          <a:solidFill>
                            <a:srgbClr val="000000"/>
                          </a:solidFill>
                          <a:effectLst/>
                          <a:latin typeface="Arial"/>
                          <a:ea typeface="Times New Roman" panose="02020603050405020304" pitchFamily="18" charset="0"/>
                          <a:cs typeface="Times New Roman"/>
                        </a:rPr>
                        <a:t>Min B in Year 10 Science</a:t>
                      </a:r>
                      <a:endParaRPr lang="en-GB" sz="1100" kern="100">
                        <a:effectLst/>
                        <a:latin typeface="Arial"/>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fontAlgn="base">
                        <a:lnSpc>
                          <a:spcPct val="107000"/>
                        </a:lnSpc>
                        <a:spcAft>
                          <a:spcPts val="800"/>
                        </a:spcAft>
                      </a:pPr>
                      <a:r>
                        <a:rPr lang="en-GB" sz="1100" kern="0">
                          <a:solidFill>
                            <a:srgbClr val="000000"/>
                          </a:solidFill>
                          <a:effectLst/>
                          <a:latin typeface="Arial"/>
                          <a:ea typeface="Times New Roman" panose="02020603050405020304" pitchFamily="18" charset="0"/>
                          <a:cs typeface="Times New Roman"/>
                        </a:rPr>
                        <a:t>Chemist, pharmacist, forensics, engineering</a:t>
                      </a:r>
                      <a:endParaRPr lang="en-GB" sz="1100" kern="100">
                        <a:effectLst/>
                        <a:latin typeface="Arial"/>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4708338"/>
                  </a:ext>
                </a:extLst>
              </a:tr>
              <a:tr h="580839">
                <a:tc>
                  <a:txBody>
                    <a:bodyPr/>
                    <a:lstStyle/>
                    <a:p>
                      <a:pPr algn="ctr" fontAlgn="base">
                        <a:lnSpc>
                          <a:spcPct val="107000"/>
                        </a:lnSpc>
                        <a:spcAft>
                          <a:spcPts val="800"/>
                        </a:spcAft>
                      </a:pPr>
                      <a:r>
                        <a:rPr lang="en-GB" sz="1100" kern="100">
                          <a:effectLst/>
                          <a:latin typeface="Arial"/>
                          <a:ea typeface="Aptos" panose="020B0004020202020204" pitchFamily="34" charset="0"/>
                          <a:cs typeface="Times New Roman"/>
                        </a:rPr>
                        <a:t>ATAR Human Biology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a:effectLst/>
                          <a:latin typeface="Arial"/>
                          <a:ea typeface="Times New Roman" panose="02020603050405020304" pitchFamily="18" charset="0"/>
                        </a:rPr>
                        <a:t>Body systems, reproductive systems, genetic material and gene expression. </a:t>
                      </a:r>
                    </a:p>
                    <a:p>
                      <a:endParaRPr lang="en-GB" sz="1100">
                        <a:effectLst/>
                        <a:latin typeface="Arial"/>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7000"/>
                        </a:lnSpc>
                        <a:spcAft>
                          <a:spcPts val="800"/>
                        </a:spcAft>
                      </a:pPr>
                      <a:r>
                        <a:rPr lang="en-GB" sz="1100" kern="100">
                          <a:effectLst/>
                          <a:latin typeface="Arial"/>
                          <a:ea typeface="Aptos" panose="020B0004020202020204" pitchFamily="34" charset="0"/>
                          <a:cs typeface="Times New Roman"/>
                        </a:rPr>
                        <a:t>Min B in Year 10 Science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fontAlgn="base">
                        <a:lnSpc>
                          <a:spcPct val="107000"/>
                        </a:lnSpc>
                        <a:spcAft>
                          <a:spcPts val="800"/>
                        </a:spcAft>
                      </a:pPr>
                      <a:r>
                        <a:rPr lang="en-GB" sz="1100" kern="100">
                          <a:effectLst/>
                          <a:latin typeface="Arial"/>
                          <a:ea typeface="Aptos" panose="020B0004020202020204" pitchFamily="34" charset="0"/>
                          <a:cs typeface="Times New Roman"/>
                        </a:rPr>
                        <a:t>Nurse, doctor, physiologist, occupational therapist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9734310"/>
                  </a:ext>
                </a:extLst>
              </a:tr>
              <a:tr h="763986">
                <a:tc>
                  <a:txBody>
                    <a:bodyPr/>
                    <a:lstStyle/>
                    <a:p>
                      <a:pPr algn="ctr" fontAlgn="base">
                        <a:lnSpc>
                          <a:spcPct val="107000"/>
                        </a:lnSpc>
                        <a:spcAft>
                          <a:spcPts val="800"/>
                        </a:spcAft>
                      </a:pPr>
                      <a:r>
                        <a:rPr lang="en-GB" sz="1100" kern="100">
                          <a:effectLst/>
                          <a:latin typeface="Arial"/>
                          <a:ea typeface="Aptos" panose="020B0004020202020204" pitchFamily="34" charset="0"/>
                          <a:cs typeface="Times New Roman"/>
                        </a:rPr>
                        <a:t>ATAR Physics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a:effectLst/>
                          <a:latin typeface="Arial"/>
                          <a:ea typeface="Times New Roman" panose="02020603050405020304" pitchFamily="18" charset="0"/>
                        </a:rPr>
                        <a:t>Energy production, transfer and transformation within thermal, nuclear and electrical physics. Linear motion and wave models.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7000"/>
                        </a:lnSpc>
                        <a:spcAft>
                          <a:spcPts val="800"/>
                        </a:spcAft>
                      </a:pPr>
                      <a:r>
                        <a:rPr lang="en-GB" sz="1100" kern="100">
                          <a:effectLst/>
                          <a:latin typeface="Arial"/>
                          <a:ea typeface="Aptos" panose="020B0004020202020204" pitchFamily="34" charset="0"/>
                          <a:cs typeface="Times New Roman"/>
                        </a:rPr>
                        <a:t>Min A in Year 10 Science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fontAlgn="base">
                        <a:lnSpc>
                          <a:spcPct val="107000"/>
                        </a:lnSpc>
                        <a:spcAft>
                          <a:spcPts val="800"/>
                        </a:spcAft>
                      </a:pPr>
                      <a:r>
                        <a:rPr lang="en-GB" sz="1100" kern="100">
                          <a:effectLst/>
                          <a:latin typeface="Arial"/>
                          <a:ea typeface="Aptos" panose="020B0004020202020204" pitchFamily="34" charset="0"/>
                          <a:cs typeface="Times New Roman"/>
                        </a:rPr>
                        <a:t>Physicist, engineer, sonographer, radiologist, pilot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8027525"/>
                  </a:ext>
                </a:extLst>
              </a:tr>
            </a:tbl>
          </a:graphicData>
        </a:graphic>
      </p:graphicFrame>
    </p:spTree>
    <p:extLst>
      <p:ext uri="{BB962C8B-B14F-4D97-AF65-F5344CB8AC3E}">
        <p14:creationId xmlns:p14="http://schemas.microsoft.com/office/powerpoint/2010/main" val="209900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3E297-8D67-0DA2-A058-9544404B189F}"/>
              </a:ext>
            </a:extLst>
          </p:cNvPr>
          <p:cNvSpPr>
            <a:spLocks noGrp="1"/>
          </p:cNvSpPr>
          <p:nvPr>
            <p:ph type="title"/>
          </p:nvPr>
        </p:nvSpPr>
        <p:spPr>
          <a:xfrm>
            <a:off x="893064" y="72518"/>
            <a:ext cx="10405174" cy="1108212"/>
          </a:xfrm>
        </p:spPr>
        <p:txBody>
          <a:bodyPr anchor="b">
            <a:normAutofit/>
          </a:bodyPr>
          <a:lstStyle/>
          <a:p>
            <a:r>
              <a:rPr lang="en-US"/>
              <a:t>Science year 11 General Courses:</a:t>
            </a:r>
          </a:p>
        </p:txBody>
      </p:sp>
      <p:sp>
        <p:nvSpPr>
          <p:cNvPr id="4" name="Slide Number Placeholder 3">
            <a:extLst>
              <a:ext uri="{FF2B5EF4-FFF2-40B4-BE49-F238E27FC236}">
                <a16:creationId xmlns:a16="http://schemas.microsoft.com/office/drawing/2014/main" id="{626B68DF-885A-B8F3-70D9-666C70912791}"/>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6</a:t>
            </a:fld>
            <a:endParaRPr lang="en-US"/>
          </a:p>
        </p:txBody>
      </p:sp>
      <p:graphicFrame>
        <p:nvGraphicFramePr>
          <p:cNvPr id="6" name="Table 5">
            <a:extLst>
              <a:ext uri="{FF2B5EF4-FFF2-40B4-BE49-F238E27FC236}">
                <a16:creationId xmlns:a16="http://schemas.microsoft.com/office/drawing/2014/main" id="{669AD96C-5267-D719-58A5-9B472E6F7F4B}"/>
              </a:ext>
            </a:extLst>
          </p:cNvPr>
          <p:cNvGraphicFramePr>
            <a:graphicFrameLocks noGrp="1"/>
          </p:cNvGraphicFramePr>
          <p:nvPr>
            <p:extLst>
              <p:ext uri="{D42A27DB-BD31-4B8C-83A1-F6EECF244321}">
                <p14:modId xmlns:p14="http://schemas.microsoft.com/office/powerpoint/2010/main" val="3958358199"/>
              </p:ext>
            </p:extLst>
          </p:nvPr>
        </p:nvGraphicFramePr>
        <p:xfrm>
          <a:off x="893064" y="1407244"/>
          <a:ext cx="8978905" cy="4839378"/>
        </p:xfrm>
        <a:graphic>
          <a:graphicData uri="http://schemas.openxmlformats.org/drawingml/2006/table">
            <a:tbl>
              <a:tblPr firstRow="1" firstCol="1" bandRow="1">
                <a:tableStyleId>{3B4B98B0-60AC-42C2-AFA5-B58CD77FA1E5}</a:tableStyleId>
              </a:tblPr>
              <a:tblGrid>
                <a:gridCol w="1551993">
                  <a:extLst>
                    <a:ext uri="{9D8B030D-6E8A-4147-A177-3AD203B41FA5}">
                      <a16:colId xmlns:a16="http://schemas.microsoft.com/office/drawing/2014/main" val="4101108366"/>
                    </a:ext>
                  </a:extLst>
                </a:gridCol>
                <a:gridCol w="3953832">
                  <a:extLst>
                    <a:ext uri="{9D8B030D-6E8A-4147-A177-3AD203B41FA5}">
                      <a16:colId xmlns:a16="http://schemas.microsoft.com/office/drawing/2014/main" val="1611407415"/>
                    </a:ext>
                  </a:extLst>
                </a:gridCol>
                <a:gridCol w="1738707">
                  <a:extLst>
                    <a:ext uri="{9D8B030D-6E8A-4147-A177-3AD203B41FA5}">
                      <a16:colId xmlns:a16="http://schemas.microsoft.com/office/drawing/2014/main" val="2743070023"/>
                    </a:ext>
                  </a:extLst>
                </a:gridCol>
                <a:gridCol w="1734373">
                  <a:extLst>
                    <a:ext uri="{9D8B030D-6E8A-4147-A177-3AD203B41FA5}">
                      <a16:colId xmlns:a16="http://schemas.microsoft.com/office/drawing/2014/main" val="2590760490"/>
                    </a:ext>
                  </a:extLst>
                </a:gridCol>
              </a:tblGrid>
              <a:tr h="577048">
                <a:tc>
                  <a:txBody>
                    <a:bodyPr/>
                    <a:lstStyle/>
                    <a:p>
                      <a:pPr algn="ctr" fontAlgn="base">
                        <a:lnSpc>
                          <a:spcPct val="107000"/>
                        </a:lnSpc>
                        <a:spcAft>
                          <a:spcPts val="800"/>
                        </a:spcAft>
                      </a:pPr>
                      <a:r>
                        <a:rPr lang="en-GB" sz="1600" kern="100">
                          <a:effectLst/>
                          <a:latin typeface="Arial"/>
                          <a:ea typeface="Aptos" panose="020B0004020202020204" pitchFamily="34" charset="0"/>
                          <a:cs typeface="Times New Roman"/>
                        </a:rPr>
                        <a:t>Course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fontAlgn="base">
                        <a:lnSpc>
                          <a:spcPct val="107000"/>
                        </a:lnSpc>
                        <a:spcAft>
                          <a:spcPts val="800"/>
                        </a:spcAft>
                      </a:pPr>
                      <a:r>
                        <a:rPr lang="en-GB" sz="1600" b="0" kern="100">
                          <a:effectLst/>
                          <a:latin typeface="Arial"/>
                          <a:ea typeface="Aptos" panose="020B0004020202020204" pitchFamily="34" charset="0"/>
                          <a:cs typeface="Times New Roman"/>
                        </a:rPr>
                        <a:t>Course Overview</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7000"/>
                        </a:lnSpc>
                        <a:spcAft>
                          <a:spcPts val="800"/>
                        </a:spcAft>
                      </a:pPr>
                      <a:r>
                        <a:rPr lang="en-GB" sz="1400" b="0" kern="100">
                          <a:effectLst/>
                          <a:latin typeface="Arial"/>
                          <a:ea typeface="Aptos" panose="020B0004020202020204" pitchFamily="34" charset="0"/>
                          <a:cs typeface="Times New Roman"/>
                        </a:rPr>
                        <a:t>Year 10 achievement needed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fontAlgn="base">
                        <a:lnSpc>
                          <a:spcPct val="107000"/>
                        </a:lnSpc>
                        <a:spcAft>
                          <a:spcPts val="800"/>
                        </a:spcAft>
                      </a:pPr>
                      <a:r>
                        <a:rPr lang="en-GB" sz="1400" b="0" kern="100">
                          <a:effectLst/>
                          <a:latin typeface="Arial"/>
                          <a:ea typeface="Aptos" panose="020B0004020202020204" pitchFamily="34" charset="0"/>
                          <a:cs typeface="Times New Roman"/>
                        </a:rPr>
                        <a:t>University / careers links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6487366"/>
                  </a:ext>
                </a:extLst>
              </a:tr>
              <a:tr h="1319104">
                <a:tc>
                  <a:txBody>
                    <a:bodyPr/>
                    <a:lstStyle/>
                    <a:p>
                      <a:pPr algn="ctr" fontAlgn="base">
                        <a:lnSpc>
                          <a:spcPct val="107000"/>
                        </a:lnSpc>
                        <a:spcAft>
                          <a:spcPts val="800"/>
                        </a:spcAft>
                      </a:pPr>
                      <a:r>
                        <a:rPr lang="en-GB" sz="1100" kern="0">
                          <a:solidFill>
                            <a:srgbClr val="000000"/>
                          </a:solidFill>
                          <a:effectLst/>
                          <a:latin typeface="Arial"/>
                          <a:ea typeface="Times New Roman" panose="02020603050405020304" pitchFamily="18" charset="0"/>
                          <a:cs typeface="Times New Roman"/>
                        </a:rPr>
                        <a:t>Gen Human Biology</a:t>
                      </a:r>
                      <a:endParaRPr lang="en-GB" sz="1100" kern="100">
                        <a:effectLst/>
                        <a:latin typeface="Arial"/>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fontAlgn="base">
                        <a:lnSpc>
                          <a:spcPct val="107000"/>
                        </a:lnSpc>
                        <a:spcAft>
                          <a:spcPts val="800"/>
                        </a:spcAft>
                      </a:pPr>
                      <a:r>
                        <a:rPr lang="en-GB" sz="1100" b="0" kern="100">
                          <a:effectLst/>
                          <a:latin typeface="Arial"/>
                          <a:ea typeface="Aptos" panose="020B0004020202020204" pitchFamily="34" charset="0"/>
                          <a:cs typeface="Times New Roman"/>
                        </a:rPr>
                        <a:t>Structure and function of cells help to sustain life processes, and the role of the digestive system and how the dietary decisions we make can affect the functioning of body cells and our quality of life. </a:t>
                      </a:r>
                      <a:endParaRPr lang="en-GB" sz="1100" b="0" kern="100">
                        <a:effectLst/>
                        <a:latin typeface="Aptos"/>
                        <a:ea typeface="Aptos" panose="020B0004020202020204" pitchFamily="34" charset="0"/>
                        <a:cs typeface="Times New Roman"/>
                      </a:endParaRPr>
                    </a:p>
                    <a:p>
                      <a:pPr fontAlgn="base">
                        <a:lnSpc>
                          <a:spcPct val="107000"/>
                        </a:lnSpc>
                        <a:spcAft>
                          <a:spcPts val="800"/>
                        </a:spcAft>
                      </a:pPr>
                      <a:r>
                        <a:rPr lang="en-GB" sz="1100" b="0" kern="100">
                          <a:effectLst/>
                          <a:latin typeface="Arial"/>
                          <a:ea typeface="Aptos" panose="020B0004020202020204" pitchFamily="34" charset="0"/>
                          <a:cs typeface="Times New Roman"/>
                        </a:rPr>
                        <a:t>Students explore circulatory, respiratory, and urinary systems, and how they facilitate the exchange, transport and removal of materials and explore the importance of regular health checks to prevent or manage medical problems.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7000"/>
                        </a:lnSpc>
                        <a:spcAft>
                          <a:spcPts val="800"/>
                        </a:spcAft>
                      </a:pPr>
                      <a:r>
                        <a:rPr lang="en-GB" sz="1100" b="0" kern="0">
                          <a:solidFill>
                            <a:srgbClr val="000000"/>
                          </a:solidFill>
                          <a:effectLst/>
                          <a:latin typeface="Arial"/>
                          <a:ea typeface="Times New Roman" panose="02020603050405020304" pitchFamily="18" charset="0"/>
                          <a:cs typeface="Times New Roman"/>
                        </a:rPr>
                        <a:t>None</a:t>
                      </a:r>
                      <a:endParaRPr lang="en-GB" sz="1100" b="0" kern="100">
                        <a:effectLst/>
                        <a:latin typeface="Arial"/>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fontAlgn="base">
                        <a:lnSpc>
                          <a:spcPct val="107000"/>
                        </a:lnSpc>
                        <a:spcAft>
                          <a:spcPts val="800"/>
                        </a:spcAft>
                      </a:pPr>
                      <a:r>
                        <a:rPr lang="en-GB" sz="1100" b="0" kern="0">
                          <a:solidFill>
                            <a:srgbClr val="000000"/>
                          </a:solidFill>
                          <a:effectLst/>
                          <a:latin typeface="Arial"/>
                          <a:ea typeface="Times New Roman" panose="02020603050405020304" pitchFamily="18" charset="0"/>
                          <a:cs typeface="Times New Roman"/>
                        </a:rPr>
                        <a:t>Nurse, phlebotomist, pathologist</a:t>
                      </a:r>
                      <a:endParaRPr lang="en-GB" sz="1100" b="0" kern="100">
                        <a:effectLst/>
                        <a:latin typeface="Arial"/>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4128028"/>
                  </a:ext>
                </a:extLst>
              </a:tr>
              <a:tr h="1087532">
                <a:tc>
                  <a:txBody>
                    <a:bodyPr/>
                    <a:lstStyle/>
                    <a:p>
                      <a:pPr algn="ctr" fontAlgn="base">
                        <a:lnSpc>
                          <a:spcPct val="107000"/>
                        </a:lnSpc>
                        <a:spcAft>
                          <a:spcPts val="800"/>
                        </a:spcAft>
                      </a:pPr>
                      <a:r>
                        <a:rPr lang="en-GB" sz="1100" kern="0">
                          <a:solidFill>
                            <a:srgbClr val="000000"/>
                          </a:solidFill>
                          <a:effectLst/>
                          <a:latin typeface="Arial"/>
                          <a:ea typeface="Times New Roman" panose="02020603050405020304" pitchFamily="18" charset="0"/>
                          <a:cs typeface="Times New Roman"/>
                        </a:rPr>
                        <a:t>Gen Science in Practice:</a:t>
                      </a:r>
                      <a:endParaRPr lang="en-GB" sz="1100" kern="100">
                        <a:effectLst/>
                        <a:latin typeface="Arial"/>
                        <a:ea typeface="Aptos" panose="020B0004020202020204" pitchFamily="34" charset="0"/>
                        <a:cs typeface="Times New Roman"/>
                      </a:endParaRPr>
                    </a:p>
                    <a:p>
                      <a:pPr algn="ctr" fontAlgn="base">
                        <a:lnSpc>
                          <a:spcPct val="107000"/>
                        </a:lnSpc>
                        <a:spcAft>
                          <a:spcPts val="800"/>
                        </a:spcAft>
                      </a:pPr>
                      <a:r>
                        <a:rPr lang="en-GB" sz="1100" kern="0">
                          <a:solidFill>
                            <a:srgbClr val="000000"/>
                          </a:solidFill>
                          <a:effectLst/>
                          <a:latin typeface="Arial"/>
                          <a:ea typeface="Times New Roman" panose="02020603050405020304" pitchFamily="18" charset="0"/>
                          <a:cs typeface="Times New Roman"/>
                        </a:rPr>
                        <a:t>Sustainability and Forensic Science</a:t>
                      </a:r>
                      <a:endParaRPr lang="en-GB" sz="1100" kern="100">
                        <a:effectLst/>
                        <a:latin typeface="Arial"/>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fontAlgn="base">
                        <a:lnSpc>
                          <a:spcPct val="107000"/>
                        </a:lnSpc>
                        <a:spcAft>
                          <a:spcPts val="800"/>
                        </a:spcAft>
                      </a:pPr>
                      <a:r>
                        <a:rPr lang="en-GB" sz="1100" kern="100">
                          <a:effectLst/>
                          <a:latin typeface="Arial"/>
                          <a:ea typeface="Aptos" panose="020B0004020202020204" pitchFamily="34" charset="0"/>
                          <a:cs typeface="Times New Roman"/>
                        </a:rPr>
                        <a:t>Sustainability, environmental science, chemistry and data management. </a:t>
                      </a:r>
                    </a:p>
                    <a:p>
                      <a:pPr fontAlgn="base">
                        <a:lnSpc>
                          <a:spcPct val="107000"/>
                        </a:lnSpc>
                        <a:spcAft>
                          <a:spcPts val="800"/>
                        </a:spcAft>
                      </a:pPr>
                      <a:r>
                        <a:rPr lang="en-GB" sz="1100" kern="0">
                          <a:solidFill>
                            <a:srgbClr val="000000"/>
                          </a:solidFill>
                          <a:effectLst/>
                          <a:latin typeface="Arial"/>
                          <a:ea typeface="Times New Roman" panose="02020603050405020304" pitchFamily="18" charset="0"/>
                          <a:cs typeface="Times New Roman"/>
                        </a:rPr>
                        <a:t>Forensic science through collection of evidence, evidence types, evidence analysis (fingerprinting, blood, DNA, handwriting, drugs and trace evidence).</a:t>
                      </a:r>
                    </a:p>
                    <a:p>
                      <a:pPr fontAlgn="base">
                        <a:lnSpc>
                          <a:spcPct val="107000"/>
                        </a:lnSpc>
                        <a:spcAft>
                          <a:spcPts val="800"/>
                        </a:spcAft>
                      </a:pPr>
                      <a:endParaRPr lang="en-GB" sz="1100" kern="100">
                        <a:effectLst/>
                        <a:latin typeface="Arial"/>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7000"/>
                        </a:lnSpc>
                        <a:spcAft>
                          <a:spcPts val="800"/>
                        </a:spcAft>
                      </a:pPr>
                      <a:r>
                        <a:rPr lang="en-GB" sz="1100" kern="0">
                          <a:solidFill>
                            <a:srgbClr val="000000"/>
                          </a:solidFill>
                          <a:effectLst/>
                          <a:latin typeface="Arial"/>
                          <a:ea typeface="Times New Roman" panose="02020603050405020304" pitchFamily="18" charset="0"/>
                          <a:cs typeface="Times New Roman"/>
                        </a:rPr>
                        <a:t>None</a:t>
                      </a:r>
                      <a:endParaRPr lang="en-GB" sz="1100" kern="100">
                        <a:effectLst/>
                        <a:latin typeface="Arial"/>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fontAlgn="base">
                        <a:lnSpc>
                          <a:spcPct val="107000"/>
                        </a:lnSpc>
                        <a:spcAft>
                          <a:spcPts val="800"/>
                        </a:spcAft>
                      </a:pPr>
                      <a:r>
                        <a:rPr lang="en-GB" sz="1100" kern="0">
                          <a:solidFill>
                            <a:srgbClr val="000000"/>
                          </a:solidFill>
                          <a:effectLst/>
                          <a:latin typeface="Arial"/>
                          <a:ea typeface="Times New Roman" panose="02020603050405020304" pitchFamily="18" charset="0"/>
                          <a:cs typeface="Times New Roman"/>
                        </a:rPr>
                        <a:t>Environmental science, lab technician, work health and safety representative</a:t>
                      </a:r>
                      <a:endParaRPr lang="en-GB" sz="1100" kern="100">
                        <a:effectLst/>
                        <a:latin typeface="Arial"/>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0204137"/>
                  </a:ext>
                </a:extLst>
              </a:tr>
              <a:tr h="1472139">
                <a:tc>
                  <a:txBody>
                    <a:bodyPr/>
                    <a:lstStyle/>
                    <a:p>
                      <a:pPr marL="0" marR="0" lvl="0" indent="0" algn="ctr" defTabSz="914400" rtl="0" eaLnBrk="1" fontAlgn="base" latinLnBrk="0" hangingPunct="1">
                        <a:lnSpc>
                          <a:spcPct val="107000"/>
                        </a:lnSpc>
                        <a:spcBef>
                          <a:spcPts val="0"/>
                        </a:spcBef>
                        <a:spcAft>
                          <a:spcPts val="800"/>
                        </a:spcAft>
                        <a:buClrTx/>
                        <a:buSzTx/>
                        <a:buFontTx/>
                        <a:buNone/>
                        <a:tabLst/>
                        <a:defRPr/>
                      </a:pPr>
                      <a:r>
                        <a:rPr lang="en-GB" sz="1100" kern="0">
                          <a:solidFill>
                            <a:srgbClr val="000000"/>
                          </a:solidFill>
                          <a:effectLst/>
                          <a:latin typeface="Arial"/>
                          <a:ea typeface="Times New Roman" panose="02020603050405020304" pitchFamily="18" charset="0"/>
                          <a:cs typeface="Times New Roman"/>
                        </a:rPr>
                        <a:t>Cert II in Sampling and Measurement</a:t>
                      </a:r>
                      <a:endParaRPr lang="en-GB" sz="1100" kern="100">
                        <a:effectLst/>
                        <a:latin typeface="Arial"/>
                        <a:ea typeface="Aptos" panose="020B0004020202020204" pitchFamily="34" charset="0"/>
                        <a:cs typeface="Times New Roman"/>
                      </a:endParaRPr>
                    </a:p>
                    <a:p>
                      <a:pPr algn="ctr" fontAlgn="base">
                        <a:lnSpc>
                          <a:spcPct val="107000"/>
                        </a:lnSpc>
                        <a:spcAft>
                          <a:spcPts val="800"/>
                        </a:spcAft>
                      </a:pPr>
                      <a:endParaRPr lang="en-GB" sz="1100" kern="100">
                        <a:effectLst/>
                        <a:latin typeface="Arial"/>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7000"/>
                        </a:lnSpc>
                        <a:spcBef>
                          <a:spcPts val="0"/>
                        </a:spcBef>
                        <a:spcAft>
                          <a:spcPts val="800"/>
                        </a:spcAft>
                        <a:buClrTx/>
                        <a:buSzTx/>
                        <a:buFontTx/>
                        <a:buNone/>
                        <a:tabLst/>
                        <a:defRPr/>
                      </a:pPr>
                      <a:r>
                        <a:rPr lang="en-GB" sz="1100" b="0" kern="100">
                          <a:effectLst/>
                          <a:latin typeface="Arial"/>
                          <a:ea typeface="Aptos" panose="020B0004020202020204" pitchFamily="34" charset="0"/>
                          <a:cs typeface="Times New Roman"/>
                        </a:rPr>
                        <a:t>Data recording, storage, simple calculations, and result presentation. </a:t>
                      </a:r>
                      <a:endParaRPr lang="en-GB" sz="1100" kern="100">
                        <a:effectLst/>
                        <a:latin typeface="Arial"/>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7000"/>
                        </a:lnSpc>
                        <a:spcAft>
                          <a:spcPts val="800"/>
                        </a:spcAft>
                      </a:pPr>
                      <a:r>
                        <a:rPr lang="en-GB" sz="1100" kern="100">
                          <a:effectLst/>
                          <a:latin typeface="Arial"/>
                          <a:ea typeface="Aptos" panose="020B0004020202020204" pitchFamily="34" charset="0"/>
                          <a:cs typeface="Times New Roman"/>
                        </a:rPr>
                        <a:t>Min. C grade in Year 10 Science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7000"/>
                        </a:lnSpc>
                        <a:spcBef>
                          <a:spcPts val="0"/>
                        </a:spcBef>
                        <a:spcAft>
                          <a:spcPts val="800"/>
                        </a:spcAft>
                        <a:buClrTx/>
                        <a:buSzTx/>
                        <a:buFontTx/>
                        <a:buNone/>
                        <a:tabLst/>
                        <a:defRPr/>
                      </a:pPr>
                      <a:r>
                        <a:rPr lang="en-GB" sz="1100" b="0" kern="0">
                          <a:solidFill>
                            <a:srgbClr val="000000"/>
                          </a:solidFill>
                          <a:effectLst/>
                          <a:latin typeface="Arial"/>
                          <a:ea typeface="Times New Roman" panose="02020603050405020304" pitchFamily="18" charset="0"/>
                          <a:cs typeface="Times New Roman"/>
                        </a:rPr>
                        <a:t>Sample collection and laboratory skills across industries such as mining, food manufacturing, construction, and pharmaceutical production.</a:t>
                      </a:r>
                      <a:endParaRPr lang="en-GB" sz="1100" b="0" kern="100">
                        <a:effectLst/>
                        <a:latin typeface="Arial"/>
                        <a:ea typeface="Aptos" panose="020B0004020202020204" pitchFamily="34" charset="0"/>
                        <a:cs typeface="Times New Roman"/>
                      </a:endParaRPr>
                    </a:p>
                    <a:p>
                      <a:pPr fontAlgn="base">
                        <a:lnSpc>
                          <a:spcPct val="107000"/>
                        </a:lnSpc>
                        <a:spcAft>
                          <a:spcPts val="800"/>
                        </a:spcAft>
                      </a:pPr>
                      <a:endParaRPr lang="en-GB" sz="1100" kern="100">
                        <a:effectLst/>
                        <a:latin typeface="Arial"/>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1360895"/>
                  </a:ext>
                </a:extLst>
              </a:tr>
            </a:tbl>
          </a:graphicData>
        </a:graphic>
      </p:graphicFrame>
    </p:spTree>
    <p:extLst>
      <p:ext uri="{BB962C8B-B14F-4D97-AF65-F5344CB8AC3E}">
        <p14:creationId xmlns:p14="http://schemas.microsoft.com/office/powerpoint/2010/main" val="981689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45BD-5B25-B32E-F712-18F18E7168E7}"/>
              </a:ext>
            </a:extLst>
          </p:cNvPr>
          <p:cNvSpPr>
            <a:spLocks noGrp="1"/>
          </p:cNvSpPr>
          <p:nvPr>
            <p:ph type="title"/>
          </p:nvPr>
        </p:nvSpPr>
        <p:spPr>
          <a:xfrm>
            <a:off x="874921" y="-625982"/>
            <a:ext cx="8297380" cy="1326514"/>
          </a:xfrm>
        </p:spPr>
        <p:txBody>
          <a:bodyPr/>
          <a:lstStyle/>
          <a:p>
            <a:r>
              <a:rPr lang="en-US"/>
              <a:t>HASS year 11 ATAR &amp; general Courses:</a:t>
            </a:r>
            <a:endParaRPr lang="en-ZA"/>
          </a:p>
        </p:txBody>
      </p:sp>
      <p:sp>
        <p:nvSpPr>
          <p:cNvPr id="3" name="Slide Number Placeholder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7</a:t>
            </a:fld>
            <a:endParaRPr lang="en-US"/>
          </a:p>
        </p:txBody>
      </p:sp>
      <p:graphicFrame>
        <p:nvGraphicFramePr>
          <p:cNvPr id="5" name="Table 5">
            <a:extLst>
              <a:ext uri="{FF2B5EF4-FFF2-40B4-BE49-F238E27FC236}">
                <a16:creationId xmlns:a16="http://schemas.microsoft.com/office/drawing/2014/main" id="{5F9AE99C-6972-2239-A1D8-B9B5B99BECDE}"/>
              </a:ext>
            </a:extLst>
          </p:cNvPr>
          <p:cNvGraphicFramePr>
            <a:graphicFrameLocks noGrp="1"/>
          </p:cNvGraphicFramePr>
          <p:nvPr>
            <p:extLst>
              <p:ext uri="{D42A27DB-BD31-4B8C-83A1-F6EECF244321}">
                <p14:modId xmlns:p14="http://schemas.microsoft.com/office/powerpoint/2010/main" val="397011274"/>
              </p:ext>
            </p:extLst>
          </p:nvPr>
        </p:nvGraphicFramePr>
        <p:xfrm>
          <a:off x="807504" y="973787"/>
          <a:ext cx="9122597" cy="5064758"/>
        </p:xfrm>
        <a:graphic>
          <a:graphicData uri="http://schemas.openxmlformats.org/drawingml/2006/table">
            <a:tbl>
              <a:tblPr firstRow="1" bandRow="1">
                <a:tableStyleId>{5940675A-B579-460E-94D1-54222C63F5DA}</a:tableStyleId>
              </a:tblPr>
              <a:tblGrid>
                <a:gridCol w="1415142">
                  <a:extLst>
                    <a:ext uri="{9D8B030D-6E8A-4147-A177-3AD203B41FA5}">
                      <a16:colId xmlns:a16="http://schemas.microsoft.com/office/drawing/2014/main" val="1765876780"/>
                    </a:ext>
                  </a:extLst>
                </a:gridCol>
                <a:gridCol w="3800103">
                  <a:extLst>
                    <a:ext uri="{9D8B030D-6E8A-4147-A177-3AD203B41FA5}">
                      <a16:colId xmlns:a16="http://schemas.microsoft.com/office/drawing/2014/main" val="2715556392"/>
                    </a:ext>
                  </a:extLst>
                </a:gridCol>
                <a:gridCol w="1583376">
                  <a:extLst>
                    <a:ext uri="{9D8B030D-6E8A-4147-A177-3AD203B41FA5}">
                      <a16:colId xmlns:a16="http://schemas.microsoft.com/office/drawing/2014/main" val="3800491787"/>
                    </a:ext>
                  </a:extLst>
                </a:gridCol>
                <a:gridCol w="2323976">
                  <a:extLst>
                    <a:ext uri="{9D8B030D-6E8A-4147-A177-3AD203B41FA5}">
                      <a16:colId xmlns:a16="http://schemas.microsoft.com/office/drawing/2014/main" val="3280348324"/>
                    </a:ext>
                  </a:extLst>
                </a:gridCol>
              </a:tblGrid>
              <a:tr h="445611">
                <a:tc>
                  <a:txBody>
                    <a:bodyPr/>
                    <a:lstStyle/>
                    <a:p>
                      <a:pPr lvl="0">
                        <a:buNone/>
                      </a:pPr>
                      <a:r>
                        <a:rPr lang="en-AU" b="1">
                          <a:latin typeface="Consolas"/>
                        </a:rPr>
                        <a:t>Course</a:t>
                      </a:r>
                    </a:p>
                  </a:txBody>
                  <a:tcPr/>
                </a:tc>
                <a:tc>
                  <a:txBody>
                    <a:bodyPr/>
                    <a:lstStyle/>
                    <a:p>
                      <a:pPr lvl="0">
                        <a:buNone/>
                      </a:pPr>
                      <a:r>
                        <a:rPr lang="en-AU" b="1">
                          <a:latin typeface="Consolas"/>
                        </a:rPr>
                        <a:t>Course Overview</a:t>
                      </a:r>
                    </a:p>
                  </a:txBody>
                  <a:tcPr/>
                </a:tc>
                <a:tc>
                  <a:txBody>
                    <a:bodyPr/>
                    <a:lstStyle/>
                    <a:p>
                      <a:pPr lvl="0">
                        <a:buNone/>
                      </a:pPr>
                      <a:r>
                        <a:rPr lang="en-AU" sz="1800" b="1" i="0" u="none" strike="noStrike" noProof="0">
                          <a:solidFill>
                            <a:srgbClr val="000000"/>
                          </a:solidFill>
                          <a:latin typeface="Consolas"/>
                        </a:rPr>
                        <a:t>Year 10 achievement</a:t>
                      </a:r>
                      <a:endParaRPr lang="en-US">
                        <a:latin typeface="Consolas"/>
                      </a:endParaRPr>
                    </a:p>
                    <a:p>
                      <a:pPr lvl="0">
                        <a:buNone/>
                      </a:pPr>
                      <a:r>
                        <a:rPr lang="en-AU" sz="1800" b="1" i="0" u="none" strike="noStrike" noProof="0">
                          <a:solidFill>
                            <a:srgbClr val="000000"/>
                          </a:solidFill>
                          <a:latin typeface="Consolas"/>
                        </a:rPr>
                        <a:t>needed </a:t>
                      </a:r>
                      <a:endParaRPr lang="en-US">
                        <a:latin typeface="Consolas"/>
                      </a:endParaRPr>
                    </a:p>
                  </a:txBody>
                  <a:tcPr/>
                </a:tc>
                <a:tc>
                  <a:txBody>
                    <a:bodyPr/>
                    <a:lstStyle/>
                    <a:p>
                      <a:pPr lvl="0">
                        <a:buNone/>
                      </a:pPr>
                      <a:r>
                        <a:rPr lang="en-AU" sz="1800" b="1" i="0" u="none" strike="noStrike" noProof="0">
                          <a:solidFill>
                            <a:srgbClr val="000000"/>
                          </a:solidFill>
                          <a:latin typeface="Consolas"/>
                        </a:rPr>
                        <a:t>University/career</a:t>
                      </a:r>
                      <a:endParaRPr lang="en-US">
                        <a:latin typeface="Consolas"/>
                      </a:endParaRPr>
                    </a:p>
                    <a:p>
                      <a:pPr lvl="0">
                        <a:buNone/>
                      </a:pPr>
                      <a:r>
                        <a:rPr lang="en-AU" sz="1800" b="1" i="0" u="none" strike="noStrike" noProof="0">
                          <a:solidFill>
                            <a:srgbClr val="000000"/>
                          </a:solidFill>
                          <a:latin typeface="Consolas"/>
                        </a:rPr>
                        <a:t>links</a:t>
                      </a:r>
                      <a:endParaRPr lang="en-US">
                        <a:latin typeface="Consolas"/>
                      </a:endParaRPr>
                    </a:p>
                  </a:txBody>
                  <a:tcPr/>
                </a:tc>
                <a:extLst>
                  <a:ext uri="{0D108BD9-81ED-4DB2-BD59-A6C34878D82A}">
                    <a16:rowId xmlns:a16="http://schemas.microsoft.com/office/drawing/2014/main" val="744905973"/>
                  </a:ext>
                </a:extLst>
              </a:tr>
              <a:tr h="370840">
                <a:tc>
                  <a:txBody>
                    <a:bodyPr/>
                    <a:lstStyle/>
                    <a:p>
                      <a:pPr lvl="0" algn="ctr">
                        <a:buNone/>
                      </a:pPr>
                      <a:r>
                        <a:rPr lang="en-AU" sz="1800" b="1" i="0" u="none" strike="noStrike" noProof="0">
                          <a:latin typeface="Consolas"/>
                        </a:rPr>
                        <a:t>General Ancient History</a:t>
                      </a:r>
                      <a:endParaRPr lang="en-US" sz="1800" b="1">
                        <a:latin typeface="Consolas"/>
                      </a:endParaRP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AU" sz="1100" b="0" i="0" u="none" strike="noStrike" noProof="0">
                          <a:latin typeface="Consolas"/>
                        </a:rPr>
                        <a:t>The study of ancient history provides an opportunity for students to study people from cultures and communities that no longer exist, and to investigate how these communities responded to the problems and challenges of their time.</a:t>
                      </a:r>
                      <a:endParaRPr lang="en-US">
                        <a:latin typeface="Consolas"/>
                      </a:endParaRPr>
                    </a:p>
                    <a:p>
                      <a:pPr lvl="0">
                        <a:buNone/>
                      </a:pPr>
                      <a:endParaRPr lang="en-AU" sz="1100" b="0" i="0" u="none" strike="noStrike" noProof="0">
                        <a:latin typeface="Consolas"/>
                      </a:endParaRPr>
                    </a:p>
                  </a:txBody>
                  <a:tcPr/>
                </a:tc>
                <a:tc>
                  <a:txBody>
                    <a:bodyPr/>
                    <a:lstStyle/>
                    <a:p>
                      <a:pPr lvl="0" algn="ctr">
                        <a:buNone/>
                      </a:pPr>
                      <a:r>
                        <a:rPr lang="en-AU" sz="1600" b="0" i="0" u="none" strike="noStrike" noProof="0">
                          <a:latin typeface="Consolas"/>
                        </a:rPr>
                        <a:t>None</a:t>
                      </a:r>
                    </a:p>
                  </a:txBody>
                  <a:tcPr/>
                </a:tc>
                <a:tc>
                  <a:txBody>
                    <a:bodyPr/>
                    <a:lstStyle/>
                    <a:p>
                      <a:pPr lvl="0">
                        <a:buNone/>
                      </a:pPr>
                      <a:r>
                        <a:rPr lang="en-AU" sz="1100" b="0" i="0" u="none" strike="noStrike" noProof="0">
                          <a:solidFill>
                            <a:srgbClr val="000000"/>
                          </a:solidFill>
                          <a:latin typeface="Consolas"/>
                        </a:rPr>
                        <a:t>Career options include government positions, NGOs, teaching, journalism and the media, tourism, heritage consultancy and planning, museums, libraries, archives, public history, and project management.</a:t>
                      </a:r>
                      <a:endParaRPr lang="en-US">
                        <a:latin typeface="Consolas"/>
                      </a:endParaRPr>
                    </a:p>
                  </a:txBody>
                  <a:tcPr/>
                </a:tc>
                <a:extLst>
                  <a:ext uri="{0D108BD9-81ED-4DB2-BD59-A6C34878D82A}">
                    <a16:rowId xmlns:a16="http://schemas.microsoft.com/office/drawing/2014/main" val="3277951049"/>
                  </a:ext>
                </a:extLst>
              </a:tr>
              <a:tr h="370840">
                <a:tc>
                  <a:txBody>
                    <a:bodyPr/>
                    <a:lstStyle/>
                    <a:p>
                      <a:pPr lvl="0" algn="ctr">
                        <a:buNone/>
                      </a:pPr>
                      <a:r>
                        <a:rPr lang="en-AU" sz="1800" b="1" i="0" u="none" strike="noStrike" noProof="0">
                          <a:latin typeface="Consolas"/>
                        </a:rPr>
                        <a:t>ATAR Modern History</a:t>
                      </a:r>
                      <a:endParaRPr lang="en-US" sz="1800" b="1">
                        <a:latin typeface="Consolas"/>
                      </a:endParaRPr>
                    </a:p>
                  </a:txBody>
                  <a:tcPr>
                    <a:solidFill>
                      <a:schemeClr val="accent6">
                        <a:lumMod val="40000"/>
                        <a:lumOff val="60000"/>
                      </a:schemeClr>
                    </a:solidFill>
                  </a:tcPr>
                </a:tc>
                <a:tc>
                  <a:txBody>
                    <a:bodyPr/>
                    <a:lstStyle/>
                    <a:p>
                      <a:pPr lvl="0">
                        <a:buNone/>
                      </a:pPr>
                      <a:r>
                        <a:rPr lang="en-AU" sz="1100" b="0" i="0" u="none" strike="noStrike" noProof="0">
                          <a:solidFill>
                            <a:srgbClr val="000000"/>
                          </a:solidFill>
                          <a:latin typeface="Consolas"/>
                        </a:rPr>
                        <a:t>By studying ATAR Modern History you’ll gain a range of transferable skills, from informed citizenship and critical thinking, to research and general awareness. What’s more, the knowledge acquired through the study of history is relevant in a wide range of disciplines and can lead to diverse employment opportunities. </a:t>
                      </a:r>
                      <a:endParaRPr lang="en-US">
                        <a:latin typeface="Consolas"/>
                      </a:endParaRPr>
                    </a:p>
                  </a:txBody>
                  <a:tcPr/>
                </a:tc>
                <a:tc>
                  <a:txBody>
                    <a:bodyPr/>
                    <a:lstStyle/>
                    <a:p>
                      <a:pPr algn="ctr"/>
                      <a:r>
                        <a:rPr lang="en-AU" sz="1600">
                          <a:latin typeface="Consolas"/>
                        </a:rPr>
                        <a:t>Year 10 A/B</a:t>
                      </a:r>
                    </a:p>
                  </a:txBody>
                  <a:tcPr/>
                </a:tc>
                <a:tc>
                  <a:txBody>
                    <a:bodyPr/>
                    <a:lstStyle/>
                    <a:p>
                      <a:pPr lvl="0">
                        <a:buNone/>
                      </a:pPr>
                      <a:r>
                        <a:rPr lang="en-AU" sz="1100" b="0" i="0" u="none" strike="noStrike" noProof="0">
                          <a:solidFill>
                            <a:srgbClr val="000000"/>
                          </a:solidFill>
                          <a:latin typeface="Consolas"/>
                        </a:rPr>
                        <a:t>Career paths include government positions, NGOs, teaching, journalism and the media, tourism, heritage consultancy and planning, museums, libraries, archives, public history, and project management. </a:t>
                      </a:r>
                    </a:p>
                  </a:txBody>
                  <a:tcPr/>
                </a:tc>
                <a:extLst>
                  <a:ext uri="{0D108BD9-81ED-4DB2-BD59-A6C34878D82A}">
                    <a16:rowId xmlns:a16="http://schemas.microsoft.com/office/drawing/2014/main" val="1943231664"/>
                  </a:ext>
                </a:extLst>
              </a:tr>
              <a:tr h="370838">
                <a:tc gridSpan="4">
                  <a:txBody>
                    <a:bodyPr/>
                    <a:lstStyle/>
                    <a:p>
                      <a:pPr lvl="0" algn="ctr">
                        <a:buNone/>
                      </a:pPr>
                      <a:endParaRPr lang="en-AU" sz="1600" b="0" i="0" u="none" strike="noStrike" noProof="0">
                        <a:latin typeface="Consolas"/>
                      </a:endParaRPr>
                    </a:p>
                  </a:txBody>
                  <a:tcPr>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24401785"/>
                  </a:ext>
                </a:extLst>
              </a:tr>
              <a:tr h="370839">
                <a:tc>
                  <a:txBody>
                    <a:bodyPr/>
                    <a:lstStyle/>
                    <a:p>
                      <a:pPr lvl="0" algn="ctr">
                        <a:buNone/>
                      </a:pPr>
                      <a:r>
                        <a:rPr lang="en-AU" sz="1800" b="1" i="0" u="none" strike="noStrike" noProof="0">
                          <a:latin typeface="Consolas"/>
                        </a:rPr>
                        <a:t>General Politics and Law</a:t>
                      </a:r>
                      <a:endParaRPr lang="en-US" sz="1800" b="1">
                        <a:latin typeface="Consolas"/>
                      </a:endParaRPr>
                    </a:p>
                  </a:txBody>
                  <a:tcPr>
                    <a:solidFill>
                      <a:schemeClr val="accent3">
                        <a:lumMod val="40000"/>
                        <a:lumOff val="60000"/>
                      </a:schemeClr>
                    </a:solidFill>
                  </a:tcPr>
                </a:tc>
                <a:tc>
                  <a:txBody>
                    <a:bodyPr/>
                    <a:lstStyle/>
                    <a:p>
                      <a:pPr lvl="0">
                        <a:buNone/>
                      </a:pPr>
                      <a:r>
                        <a:rPr lang="en-AU" sz="1100" b="0" i="0" u="none" strike="noStrike" noProof="0">
                          <a:solidFill>
                            <a:srgbClr val="0D0D0D"/>
                          </a:solidFill>
                          <a:latin typeface="Consolas"/>
                        </a:rPr>
                        <a:t>Politics and law provides a foundation for active and informed citizenship, promotes social justice while fostering critical thinking and analytical skills.</a:t>
                      </a:r>
                      <a:r>
                        <a:rPr lang="en-AU" sz="1100" b="0" i="0" u="none" strike="noStrike" noProof="0">
                          <a:solidFill>
                            <a:srgbClr val="000000"/>
                          </a:solidFill>
                          <a:latin typeface="Consolas"/>
                        </a:rPr>
                        <a:t> </a:t>
                      </a:r>
                      <a:endParaRPr lang="en-US">
                        <a:latin typeface="Consolas"/>
                      </a:endParaRPr>
                    </a:p>
                  </a:txBody>
                  <a:tcPr/>
                </a:tc>
                <a:tc>
                  <a:txBody>
                    <a:bodyPr/>
                    <a:lstStyle/>
                    <a:p>
                      <a:pPr lvl="0" algn="ctr">
                        <a:buNone/>
                      </a:pPr>
                      <a:r>
                        <a:rPr lang="en-AU" sz="1600">
                          <a:latin typeface="Consolas"/>
                        </a:rPr>
                        <a:t>None</a:t>
                      </a:r>
                    </a:p>
                  </a:txBody>
                  <a:tcPr/>
                </a:tc>
                <a:tc>
                  <a:txBody>
                    <a:bodyPr/>
                    <a:lstStyle/>
                    <a:p>
                      <a:pPr lvl="0">
                        <a:buNone/>
                      </a:pPr>
                      <a:r>
                        <a:rPr lang="en-AU" sz="1100" b="0" i="0" u="none" strike="noStrike" noProof="0">
                          <a:solidFill>
                            <a:srgbClr val="000000"/>
                          </a:solidFill>
                          <a:latin typeface="Consolas"/>
                        </a:rPr>
                        <a:t>Career paths include government positions, NGOs, teaching, journalism and the media.</a:t>
                      </a:r>
                      <a:endParaRPr lang="en-US">
                        <a:latin typeface="Consolas"/>
                      </a:endParaRPr>
                    </a:p>
                  </a:txBody>
                  <a:tcPr/>
                </a:tc>
                <a:extLst>
                  <a:ext uri="{0D108BD9-81ED-4DB2-BD59-A6C34878D82A}">
                    <a16:rowId xmlns:a16="http://schemas.microsoft.com/office/drawing/2014/main" val="2134585760"/>
                  </a:ext>
                </a:extLst>
              </a:tr>
            </a:tbl>
          </a:graphicData>
        </a:graphic>
      </p:graphicFrame>
    </p:spTree>
    <p:extLst>
      <p:ext uri="{BB962C8B-B14F-4D97-AF65-F5344CB8AC3E}">
        <p14:creationId xmlns:p14="http://schemas.microsoft.com/office/powerpoint/2010/main" val="1694171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45BD-5B25-B32E-F712-18F18E7168E7}"/>
              </a:ext>
            </a:extLst>
          </p:cNvPr>
          <p:cNvSpPr>
            <a:spLocks noGrp="1"/>
          </p:cNvSpPr>
          <p:nvPr>
            <p:ph type="title"/>
          </p:nvPr>
        </p:nvSpPr>
        <p:spPr>
          <a:xfrm>
            <a:off x="874921" y="-625982"/>
            <a:ext cx="8297380" cy="1326514"/>
          </a:xfrm>
        </p:spPr>
        <p:txBody>
          <a:bodyPr/>
          <a:lstStyle/>
          <a:p>
            <a:r>
              <a:rPr lang="en-US"/>
              <a:t>HASS year 11 ATAR &amp; general Courses:</a:t>
            </a:r>
            <a:endParaRPr lang="en-ZA"/>
          </a:p>
        </p:txBody>
      </p:sp>
      <p:sp>
        <p:nvSpPr>
          <p:cNvPr id="3" name="Slide Number Placeholder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8</a:t>
            </a:fld>
            <a:endParaRPr lang="en-US"/>
          </a:p>
        </p:txBody>
      </p:sp>
      <p:graphicFrame>
        <p:nvGraphicFramePr>
          <p:cNvPr id="5" name="Table 5">
            <a:extLst>
              <a:ext uri="{FF2B5EF4-FFF2-40B4-BE49-F238E27FC236}">
                <a16:creationId xmlns:a16="http://schemas.microsoft.com/office/drawing/2014/main" id="{5F9AE99C-6972-2239-A1D8-B9B5B99BECDE}"/>
              </a:ext>
            </a:extLst>
          </p:cNvPr>
          <p:cNvGraphicFramePr>
            <a:graphicFrameLocks noGrp="1"/>
          </p:cNvGraphicFramePr>
          <p:nvPr>
            <p:extLst>
              <p:ext uri="{D42A27DB-BD31-4B8C-83A1-F6EECF244321}">
                <p14:modId xmlns:p14="http://schemas.microsoft.com/office/powerpoint/2010/main" val="2062273138"/>
              </p:ext>
            </p:extLst>
          </p:nvPr>
        </p:nvGraphicFramePr>
        <p:xfrm>
          <a:off x="807504" y="973787"/>
          <a:ext cx="9122593" cy="4714239"/>
        </p:xfrm>
        <a:graphic>
          <a:graphicData uri="http://schemas.openxmlformats.org/drawingml/2006/table">
            <a:tbl>
              <a:tblPr firstRow="1" bandRow="1">
                <a:tableStyleId>{5940675A-B579-460E-94D1-54222C63F5DA}</a:tableStyleId>
              </a:tblPr>
              <a:tblGrid>
                <a:gridCol w="1543791">
                  <a:extLst>
                    <a:ext uri="{9D8B030D-6E8A-4147-A177-3AD203B41FA5}">
                      <a16:colId xmlns:a16="http://schemas.microsoft.com/office/drawing/2014/main" val="1765876780"/>
                    </a:ext>
                  </a:extLst>
                </a:gridCol>
                <a:gridCol w="3602181">
                  <a:extLst>
                    <a:ext uri="{9D8B030D-6E8A-4147-A177-3AD203B41FA5}">
                      <a16:colId xmlns:a16="http://schemas.microsoft.com/office/drawing/2014/main" val="2715556392"/>
                    </a:ext>
                  </a:extLst>
                </a:gridCol>
                <a:gridCol w="1632853">
                  <a:extLst>
                    <a:ext uri="{9D8B030D-6E8A-4147-A177-3AD203B41FA5}">
                      <a16:colId xmlns:a16="http://schemas.microsoft.com/office/drawing/2014/main" val="3800491787"/>
                    </a:ext>
                  </a:extLst>
                </a:gridCol>
                <a:gridCol w="2343768">
                  <a:extLst>
                    <a:ext uri="{9D8B030D-6E8A-4147-A177-3AD203B41FA5}">
                      <a16:colId xmlns:a16="http://schemas.microsoft.com/office/drawing/2014/main" val="3280348324"/>
                    </a:ext>
                  </a:extLst>
                </a:gridCol>
              </a:tblGrid>
              <a:tr h="445611">
                <a:tc>
                  <a:txBody>
                    <a:bodyPr/>
                    <a:lstStyle/>
                    <a:p>
                      <a:pPr lvl="0">
                        <a:buNone/>
                      </a:pPr>
                      <a:r>
                        <a:rPr lang="en-AU" b="1">
                          <a:latin typeface="Consolas"/>
                        </a:rPr>
                        <a:t>Course</a:t>
                      </a:r>
                    </a:p>
                  </a:txBody>
                  <a:tcPr/>
                </a:tc>
                <a:tc>
                  <a:txBody>
                    <a:bodyPr/>
                    <a:lstStyle/>
                    <a:p>
                      <a:pPr lvl="0">
                        <a:buNone/>
                      </a:pPr>
                      <a:r>
                        <a:rPr lang="en-AU" b="1">
                          <a:latin typeface="Consolas"/>
                        </a:rPr>
                        <a:t>Course Overview</a:t>
                      </a:r>
                    </a:p>
                  </a:txBody>
                  <a:tcPr/>
                </a:tc>
                <a:tc>
                  <a:txBody>
                    <a:bodyPr/>
                    <a:lstStyle/>
                    <a:p>
                      <a:pPr lvl="0">
                        <a:buNone/>
                      </a:pPr>
                      <a:r>
                        <a:rPr lang="en-AU" sz="1800" b="1" i="0" u="none" strike="noStrike" noProof="0">
                          <a:solidFill>
                            <a:srgbClr val="000000"/>
                          </a:solidFill>
                          <a:latin typeface="Consolas"/>
                        </a:rPr>
                        <a:t>Year 10 achievement</a:t>
                      </a:r>
                      <a:endParaRPr lang="en-US">
                        <a:latin typeface="Consolas"/>
                      </a:endParaRPr>
                    </a:p>
                    <a:p>
                      <a:pPr lvl="0">
                        <a:buNone/>
                      </a:pPr>
                      <a:r>
                        <a:rPr lang="en-AU" sz="1800" b="1" i="0" u="none" strike="noStrike" noProof="0">
                          <a:solidFill>
                            <a:srgbClr val="000000"/>
                          </a:solidFill>
                          <a:latin typeface="Consolas"/>
                        </a:rPr>
                        <a:t>needed </a:t>
                      </a:r>
                      <a:endParaRPr lang="en-US">
                        <a:latin typeface="Consolas"/>
                      </a:endParaRPr>
                    </a:p>
                  </a:txBody>
                  <a:tcPr/>
                </a:tc>
                <a:tc>
                  <a:txBody>
                    <a:bodyPr/>
                    <a:lstStyle/>
                    <a:p>
                      <a:pPr lvl="0">
                        <a:buNone/>
                      </a:pPr>
                      <a:r>
                        <a:rPr lang="en-AU" sz="1800" b="1" i="0" u="none" strike="noStrike" noProof="0">
                          <a:solidFill>
                            <a:srgbClr val="000000"/>
                          </a:solidFill>
                          <a:latin typeface="Consolas"/>
                        </a:rPr>
                        <a:t>University/career</a:t>
                      </a:r>
                      <a:endParaRPr lang="en-US">
                        <a:latin typeface="Consolas"/>
                      </a:endParaRPr>
                    </a:p>
                    <a:p>
                      <a:pPr lvl="0">
                        <a:buNone/>
                      </a:pPr>
                      <a:r>
                        <a:rPr lang="en-AU" sz="1800" b="1" i="0" u="none" strike="noStrike" noProof="0">
                          <a:solidFill>
                            <a:srgbClr val="000000"/>
                          </a:solidFill>
                          <a:latin typeface="Consolas"/>
                        </a:rPr>
                        <a:t>links</a:t>
                      </a:r>
                      <a:endParaRPr lang="en-US">
                        <a:latin typeface="Consolas"/>
                      </a:endParaRPr>
                    </a:p>
                  </a:txBody>
                  <a:tcPr/>
                </a:tc>
                <a:extLst>
                  <a:ext uri="{0D108BD9-81ED-4DB2-BD59-A6C34878D82A}">
                    <a16:rowId xmlns:a16="http://schemas.microsoft.com/office/drawing/2014/main" val="744905973"/>
                  </a:ext>
                </a:extLst>
              </a:tr>
              <a:tr h="370840">
                <a:tc>
                  <a:txBody>
                    <a:bodyPr/>
                    <a:lstStyle/>
                    <a:p>
                      <a:pPr lvl="0" algn="ctr">
                        <a:lnSpc>
                          <a:spcPct val="100000"/>
                        </a:lnSpc>
                        <a:spcBef>
                          <a:spcPts val="0"/>
                        </a:spcBef>
                        <a:spcAft>
                          <a:spcPts val="0"/>
                        </a:spcAft>
                        <a:buNone/>
                      </a:pPr>
                      <a:r>
                        <a:rPr lang="en-AU" sz="1800" b="1" i="0" u="none" strike="noStrike" noProof="0">
                          <a:latin typeface="Consolas"/>
                        </a:rPr>
                        <a:t>General Psychology</a:t>
                      </a:r>
                      <a:endParaRPr lang="en-US" sz="1800" b="1">
                        <a:latin typeface="Consolas"/>
                      </a:endParaRPr>
                    </a:p>
                    <a:p>
                      <a:pPr lvl="0">
                        <a:buNone/>
                      </a:pPr>
                      <a:endParaRPr lang="en-AU" sz="1800" b="1" i="0" u="none" strike="noStrike" noProof="0">
                        <a:latin typeface="Consolas"/>
                      </a:endParaRPr>
                    </a:p>
                  </a:txBody>
                  <a:tcPr>
                    <a:solidFill>
                      <a:schemeClr val="accent3">
                        <a:lumMod val="40000"/>
                        <a:lumOff val="60000"/>
                      </a:schemeClr>
                    </a:solidFill>
                  </a:tcPr>
                </a:tc>
                <a:tc rowSpan="2">
                  <a:txBody>
                    <a:bodyPr/>
                    <a:lstStyle/>
                    <a:p>
                      <a:pPr lvl="0" algn="l">
                        <a:lnSpc>
                          <a:spcPct val="100000"/>
                        </a:lnSpc>
                        <a:spcBef>
                          <a:spcPts val="0"/>
                        </a:spcBef>
                        <a:spcAft>
                          <a:spcPts val="0"/>
                        </a:spcAft>
                        <a:buNone/>
                      </a:pPr>
                      <a:r>
                        <a:rPr lang="en-AU" sz="1100" b="0" i="0" u="none" strike="noStrike" noProof="0">
                          <a:solidFill>
                            <a:srgbClr val="0D0D0D"/>
                          </a:solidFill>
                          <a:latin typeface="Consolas"/>
                        </a:rPr>
                        <a:t>Psychology is the study of the mind and behaviour. Studying psychology provides insights into human behaviour, cognition, and emotions, fostering self-understanding, enhancing communication skills, facilitating personal growth. If you love to understand why we do what we do or analyse how others behave in a group situation then Psychology is for you.</a:t>
                      </a:r>
                      <a:endParaRPr lang="en-US">
                        <a:solidFill>
                          <a:srgbClr val="0D0D0D"/>
                        </a:solidFill>
                        <a:latin typeface="Consolas"/>
                      </a:endParaRPr>
                    </a:p>
                  </a:txBody>
                  <a:tcPr/>
                </a:tc>
                <a:tc>
                  <a:txBody>
                    <a:bodyPr/>
                    <a:lstStyle/>
                    <a:p>
                      <a:pPr lvl="0" algn="ctr">
                        <a:buNone/>
                      </a:pPr>
                      <a:r>
                        <a:rPr lang="en-AU" sz="1600" b="0" i="0" u="none" strike="noStrike" noProof="0">
                          <a:latin typeface="Consolas"/>
                        </a:rPr>
                        <a:t>None</a:t>
                      </a:r>
                    </a:p>
                  </a:txBody>
                  <a:tcPr/>
                </a:tc>
                <a:tc rowSpan="2">
                  <a:txBody>
                    <a:bodyPr/>
                    <a:lstStyle/>
                    <a:p>
                      <a:pPr lvl="0">
                        <a:buNone/>
                      </a:pPr>
                      <a:r>
                        <a:rPr lang="en-AU" sz="1100" b="0" i="0" u="none" strike="noStrike" noProof="0">
                          <a:solidFill>
                            <a:srgbClr val="0D0D0D"/>
                          </a:solidFill>
                          <a:latin typeface="Consolas"/>
                        </a:rPr>
                        <a:t>Career paths in areas such as counselling, research, forensic criminology or healthcare. There is also options to complete a double degree with Business and Psych and work in Human Resource Management.</a:t>
                      </a:r>
                      <a:endParaRPr lang="en-US">
                        <a:solidFill>
                          <a:srgbClr val="0D0D0D"/>
                        </a:solidFill>
                        <a:latin typeface="Consolas"/>
                      </a:endParaRPr>
                    </a:p>
                  </a:txBody>
                  <a:tcPr/>
                </a:tc>
                <a:extLst>
                  <a:ext uri="{0D108BD9-81ED-4DB2-BD59-A6C34878D82A}">
                    <a16:rowId xmlns:a16="http://schemas.microsoft.com/office/drawing/2014/main" val="3277951049"/>
                  </a:ext>
                </a:extLst>
              </a:tr>
              <a:tr h="370840">
                <a:tc>
                  <a:txBody>
                    <a:bodyPr/>
                    <a:lstStyle/>
                    <a:p>
                      <a:pPr lvl="0" algn="ctr">
                        <a:lnSpc>
                          <a:spcPct val="100000"/>
                        </a:lnSpc>
                        <a:spcBef>
                          <a:spcPts val="0"/>
                        </a:spcBef>
                        <a:spcAft>
                          <a:spcPts val="0"/>
                        </a:spcAft>
                        <a:buNone/>
                      </a:pPr>
                      <a:r>
                        <a:rPr lang="en-AU" sz="1800" b="1" i="0" u="none" strike="noStrike" noProof="0">
                          <a:latin typeface="Consolas"/>
                        </a:rPr>
                        <a:t>ATAR Psychology</a:t>
                      </a:r>
                      <a:endParaRPr lang="en-US" sz="1800" b="1">
                        <a:latin typeface="Consolas"/>
                      </a:endParaRPr>
                    </a:p>
                    <a:p>
                      <a:pPr lvl="0">
                        <a:buNone/>
                      </a:pPr>
                      <a:endParaRPr lang="en-AU" sz="1800" b="1" i="0" u="none" strike="noStrike" noProof="0">
                        <a:latin typeface="Consolas"/>
                      </a:endParaRPr>
                    </a:p>
                  </a:txBody>
                  <a:tcPr>
                    <a:solidFill>
                      <a:schemeClr val="accent6">
                        <a:lumMod val="40000"/>
                        <a:lumOff val="60000"/>
                      </a:schemeClr>
                    </a:solidFill>
                  </a:tcPr>
                </a:tc>
                <a:tc vMerge="1">
                  <a:txBody>
                    <a:bodyPr/>
                    <a:lstStyle/>
                    <a:p>
                      <a:endParaRPr lang="en-US"/>
                    </a:p>
                  </a:txBody>
                  <a:tcPr/>
                </a:tc>
                <a:tc>
                  <a:txBody>
                    <a:bodyPr/>
                    <a:lstStyle/>
                    <a:p>
                      <a:pPr algn="ctr"/>
                      <a:r>
                        <a:rPr lang="en-AU" sz="1600">
                          <a:latin typeface="Consolas"/>
                        </a:rPr>
                        <a:t>Year 10 A/B</a:t>
                      </a:r>
                    </a:p>
                  </a:txBody>
                  <a:tcPr/>
                </a:tc>
                <a:tc vMerge="1">
                  <a:txBody>
                    <a:bodyPr/>
                    <a:lstStyle/>
                    <a:p>
                      <a:endParaRPr lang="en-US"/>
                    </a:p>
                  </a:txBody>
                  <a:tcPr/>
                </a:tc>
                <a:extLst>
                  <a:ext uri="{0D108BD9-81ED-4DB2-BD59-A6C34878D82A}">
                    <a16:rowId xmlns:a16="http://schemas.microsoft.com/office/drawing/2014/main" val="1943231664"/>
                  </a:ext>
                </a:extLst>
              </a:tr>
              <a:tr h="370839">
                <a:tc gridSpan="4">
                  <a:txBody>
                    <a:bodyPr/>
                    <a:lstStyle/>
                    <a:p>
                      <a:pPr lvl="0" algn="ctr">
                        <a:buNone/>
                      </a:pPr>
                      <a:endParaRPr lang="en-AU" sz="1600" b="1">
                        <a:latin typeface="Consolas"/>
                      </a:endParaRPr>
                    </a:p>
                  </a:txBody>
                  <a:tcPr>
                    <a:solidFill>
                      <a:schemeClr val="accent2">
                        <a:lumMod val="75000"/>
                      </a:schemeClr>
                    </a:solidFill>
                  </a:tcPr>
                </a:tc>
                <a:tc hMerge="1">
                  <a:txBody>
                    <a:bodyPr/>
                    <a:lstStyle/>
                    <a:p>
                      <a:endParaRPr lang="en-US"/>
                    </a:p>
                  </a:txBody>
                  <a:tcPr>
                    <a:solidFill>
                      <a:schemeClr val="bg2">
                        <a:lumMod val="75000"/>
                      </a:schemeClr>
                    </a:solidFill>
                  </a:tcPr>
                </a:tc>
                <a:tc hMerge="1">
                  <a:txBody>
                    <a:bodyPr/>
                    <a:lstStyle/>
                    <a:p>
                      <a:endParaRPr lang="en-US"/>
                    </a:p>
                  </a:txBody>
                  <a:tcPr>
                    <a:solidFill>
                      <a:schemeClr val="bg2">
                        <a:lumMod val="75000"/>
                      </a:schemeClr>
                    </a:solidFill>
                  </a:tcPr>
                </a:tc>
                <a:tc hMerge="1">
                  <a:txBody>
                    <a:bodyPr/>
                    <a:lstStyle/>
                    <a:p>
                      <a:endParaRPr lang="en-US"/>
                    </a:p>
                  </a:txBody>
                  <a:tcPr>
                    <a:solidFill>
                      <a:schemeClr val="bg2">
                        <a:lumMod val="75000"/>
                      </a:schemeClr>
                    </a:solidFill>
                  </a:tcPr>
                </a:tc>
                <a:extLst>
                  <a:ext uri="{0D108BD9-81ED-4DB2-BD59-A6C34878D82A}">
                    <a16:rowId xmlns:a16="http://schemas.microsoft.com/office/drawing/2014/main" val="926759814"/>
                  </a:ext>
                </a:extLst>
              </a:tr>
              <a:tr h="370838">
                <a:tc>
                  <a:txBody>
                    <a:bodyPr/>
                    <a:lstStyle/>
                    <a:p>
                      <a:pPr lvl="0" algn="ctr">
                        <a:buNone/>
                      </a:pPr>
                      <a:r>
                        <a:rPr lang="en-AU" sz="1800" b="1" i="0" u="none" strike="noStrike" noProof="0">
                          <a:latin typeface="Consolas"/>
                        </a:rPr>
                        <a:t>General Careers and Enterprise</a:t>
                      </a:r>
                      <a:endParaRPr lang="en-US" sz="1800" b="1">
                        <a:latin typeface="Consolas"/>
                      </a:endParaRPr>
                    </a:p>
                  </a:txBody>
                  <a:tcPr>
                    <a:solidFill>
                      <a:schemeClr val="accent3">
                        <a:lumMod val="40000"/>
                        <a:lumOff val="60000"/>
                      </a:schemeClr>
                    </a:solidFill>
                  </a:tcPr>
                </a:tc>
                <a:tc>
                  <a:txBody>
                    <a:bodyPr/>
                    <a:lstStyle/>
                    <a:p>
                      <a:pPr lvl="0">
                        <a:buNone/>
                      </a:pPr>
                      <a:r>
                        <a:rPr lang="en-AU" sz="1100" b="0" i="0" u="none" strike="noStrike" noProof="0">
                          <a:latin typeface="Consolas"/>
                        </a:rPr>
                        <a:t>Career and Enterprise General course aims to provide students with the knowledge, skills and understanding to enable them to be enterprising and to proactively manage their own careers. </a:t>
                      </a:r>
                      <a:endParaRPr lang="en-US">
                        <a:latin typeface="Consolas"/>
                      </a:endParaRPr>
                    </a:p>
                  </a:txBody>
                  <a:tcPr/>
                </a:tc>
                <a:tc>
                  <a:txBody>
                    <a:bodyPr/>
                    <a:lstStyle/>
                    <a:p>
                      <a:pPr lvl="0" algn="ctr">
                        <a:buNone/>
                      </a:pPr>
                      <a:r>
                        <a:rPr lang="en-AU" sz="1600">
                          <a:latin typeface="Consolas"/>
                        </a:rPr>
                        <a:t>None</a:t>
                      </a:r>
                    </a:p>
                  </a:txBody>
                  <a:tcPr/>
                </a:tc>
                <a:tc>
                  <a:txBody>
                    <a:bodyPr/>
                    <a:lstStyle/>
                    <a:p>
                      <a:pPr lvl="0">
                        <a:buNone/>
                      </a:pPr>
                      <a:r>
                        <a:rPr lang="en-AU" sz="1100" b="0" i="0" u="none" strike="noStrike" noProof="0">
                          <a:latin typeface="Consolas"/>
                        </a:rPr>
                        <a:t>Careers and Enterprise links with real world application to help you stand out whilst applying for jobs. You learn how to create your resume so that you stand out amongst others when applying for jobs: from casual to fulltime. </a:t>
                      </a:r>
                      <a:endParaRPr lang="en-US">
                        <a:latin typeface="Consolas"/>
                      </a:endParaRPr>
                    </a:p>
                  </a:txBody>
                  <a:tcPr/>
                </a:tc>
                <a:extLst>
                  <a:ext uri="{0D108BD9-81ED-4DB2-BD59-A6C34878D82A}">
                    <a16:rowId xmlns:a16="http://schemas.microsoft.com/office/drawing/2014/main" val="3180149335"/>
                  </a:ext>
                </a:extLst>
              </a:tr>
            </a:tbl>
          </a:graphicData>
        </a:graphic>
      </p:graphicFrame>
    </p:spTree>
    <p:extLst>
      <p:ext uri="{BB962C8B-B14F-4D97-AF65-F5344CB8AC3E}">
        <p14:creationId xmlns:p14="http://schemas.microsoft.com/office/powerpoint/2010/main" val="95038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45BD-5B25-B32E-F712-18F18E7168E7}"/>
              </a:ext>
            </a:extLst>
          </p:cNvPr>
          <p:cNvSpPr>
            <a:spLocks noGrp="1"/>
          </p:cNvSpPr>
          <p:nvPr>
            <p:ph type="title"/>
          </p:nvPr>
        </p:nvSpPr>
        <p:spPr>
          <a:xfrm>
            <a:off x="874921" y="-625982"/>
            <a:ext cx="8297380" cy="1326514"/>
          </a:xfrm>
        </p:spPr>
        <p:txBody>
          <a:bodyPr/>
          <a:lstStyle/>
          <a:p>
            <a:r>
              <a:rPr lang="en-US"/>
              <a:t>HASS year 11 ATAR &amp; general Courses:</a:t>
            </a:r>
            <a:endParaRPr lang="en-ZA"/>
          </a:p>
        </p:txBody>
      </p:sp>
      <p:sp>
        <p:nvSpPr>
          <p:cNvPr id="3" name="Slide Number Placeholder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9</a:t>
            </a:fld>
            <a:endParaRPr lang="en-US"/>
          </a:p>
        </p:txBody>
      </p:sp>
      <p:graphicFrame>
        <p:nvGraphicFramePr>
          <p:cNvPr id="5" name="Table 5">
            <a:extLst>
              <a:ext uri="{FF2B5EF4-FFF2-40B4-BE49-F238E27FC236}">
                <a16:creationId xmlns:a16="http://schemas.microsoft.com/office/drawing/2014/main" id="{5F9AE99C-6972-2239-A1D8-B9B5B99BECDE}"/>
              </a:ext>
            </a:extLst>
          </p:cNvPr>
          <p:cNvGraphicFramePr>
            <a:graphicFrameLocks noGrp="1"/>
          </p:cNvGraphicFramePr>
          <p:nvPr>
            <p:extLst>
              <p:ext uri="{D42A27DB-BD31-4B8C-83A1-F6EECF244321}">
                <p14:modId xmlns:p14="http://schemas.microsoft.com/office/powerpoint/2010/main" val="2270653838"/>
              </p:ext>
            </p:extLst>
          </p:nvPr>
        </p:nvGraphicFramePr>
        <p:xfrm>
          <a:off x="807504" y="973787"/>
          <a:ext cx="9122593" cy="5613399"/>
        </p:xfrm>
        <a:graphic>
          <a:graphicData uri="http://schemas.openxmlformats.org/drawingml/2006/table">
            <a:tbl>
              <a:tblPr firstRow="1" bandRow="1">
                <a:tableStyleId>{5940675A-B579-460E-94D1-54222C63F5DA}</a:tableStyleId>
              </a:tblPr>
              <a:tblGrid>
                <a:gridCol w="1415142">
                  <a:extLst>
                    <a:ext uri="{9D8B030D-6E8A-4147-A177-3AD203B41FA5}">
                      <a16:colId xmlns:a16="http://schemas.microsoft.com/office/drawing/2014/main" val="1765876780"/>
                    </a:ext>
                  </a:extLst>
                </a:gridCol>
                <a:gridCol w="3691245">
                  <a:extLst>
                    <a:ext uri="{9D8B030D-6E8A-4147-A177-3AD203B41FA5}">
                      <a16:colId xmlns:a16="http://schemas.microsoft.com/office/drawing/2014/main" val="2715556392"/>
                    </a:ext>
                  </a:extLst>
                </a:gridCol>
                <a:gridCol w="1652647">
                  <a:extLst>
                    <a:ext uri="{9D8B030D-6E8A-4147-A177-3AD203B41FA5}">
                      <a16:colId xmlns:a16="http://schemas.microsoft.com/office/drawing/2014/main" val="3800491787"/>
                    </a:ext>
                  </a:extLst>
                </a:gridCol>
                <a:gridCol w="2363559">
                  <a:extLst>
                    <a:ext uri="{9D8B030D-6E8A-4147-A177-3AD203B41FA5}">
                      <a16:colId xmlns:a16="http://schemas.microsoft.com/office/drawing/2014/main" val="3280348324"/>
                    </a:ext>
                  </a:extLst>
                </a:gridCol>
              </a:tblGrid>
              <a:tr h="445611">
                <a:tc>
                  <a:txBody>
                    <a:bodyPr/>
                    <a:lstStyle/>
                    <a:p>
                      <a:pPr lvl="0">
                        <a:buNone/>
                      </a:pPr>
                      <a:r>
                        <a:rPr lang="en-AU" b="1">
                          <a:latin typeface="Consolas"/>
                        </a:rPr>
                        <a:t>Course</a:t>
                      </a:r>
                    </a:p>
                  </a:txBody>
                  <a:tcPr/>
                </a:tc>
                <a:tc>
                  <a:txBody>
                    <a:bodyPr/>
                    <a:lstStyle/>
                    <a:p>
                      <a:pPr lvl="0">
                        <a:buNone/>
                      </a:pPr>
                      <a:r>
                        <a:rPr lang="en-AU" b="1">
                          <a:latin typeface="Consolas"/>
                        </a:rPr>
                        <a:t>Course Overview</a:t>
                      </a:r>
                    </a:p>
                  </a:txBody>
                  <a:tcPr/>
                </a:tc>
                <a:tc>
                  <a:txBody>
                    <a:bodyPr/>
                    <a:lstStyle/>
                    <a:p>
                      <a:pPr lvl="0">
                        <a:buNone/>
                      </a:pPr>
                      <a:r>
                        <a:rPr lang="en-AU" sz="1800" b="1" i="0" u="none" strike="noStrike" noProof="0">
                          <a:solidFill>
                            <a:srgbClr val="000000"/>
                          </a:solidFill>
                          <a:latin typeface="Consolas"/>
                        </a:rPr>
                        <a:t>Year 10 achievement</a:t>
                      </a:r>
                      <a:endParaRPr lang="en-US">
                        <a:latin typeface="Consolas"/>
                      </a:endParaRPr>
                    </a:p>
                    <a:p>
                      <a:pPr lvl="0">
                        <a:buNone/>
                      </a:pPr>
                      <a:r>
                        <a:rPr lang="en-AU" sz="1800" b="1" i="0" u="none" strike="noStrike" noProof="0">
                          <a:solidFill>
                            <a:srgbClr val="000000"/>
                          </a:solidFill>
                          <a:latin typeface="Consolas"/>
                        </a:rPr>
                        <a:t>needed </a:t>
                      </a:r>
                      <a:endParaRPr lang="en-US">
                        <a:latin typeface="Consolas"/>
                      </a:endParaRPr>
                    </a:p>
                  </a:txBody>
                  <a:tcPr/>
                </a:tc>
                <a:tc>
                  <a:txBody>
                    <a:bodyPr/>
                    <a:lstStyle/>
                    <a:p>
                      <a:pPr lvl="0">
                        <a:buNone/>
                      </a:pPr>
                      <a:r>
                        <a:rPr lang="en-AU" sz="1800" b="1" i="0" u="none" strike="noStrike" noProof="0">
                          <a:solidFill>
                            <a:srgbClr val="000000"/>
                          </a:solidFill>
                          <a:latin typeface="Consolas"/>
                        </a:rPr>
                        <a:t>University/career</a:t>
                      </a:r>
                      <a:endParaRPr lang="en-US">
                        <a:latin typeface="Consolas"/>
                      </a:endParaRPr>
                    </a:p>
                    <a:p>
                      <a:pPr lvl="0">
                        <a:buNone/>
                      </a:pPr>
                      <a:r>
                        <a:rPr lang="en-AU" sz="1800" b="1" i="0" u="none" strike="noStrike" noProof="0">
                          <a:solidFill>
                            <a:srgbClr val="000000"/>
                          </a:solidFill>
                          <a:latin typeface="Consolas"/>
                        </a:rPr>
                        <a:t>links</a:t>
                      </a:r>
                      <a:endParaRPr lang="en-US">
                        <a:latin typeface="Consolas"/>
                      </a:endParaRPr>
                    </a:p>
                  </a:txBody>
                  <a:tcPr/>
                </a:tc>
                <a:extLst>
                  <a:ext uri="{0D108BD9-81ED-4DB2-BD59-A6C34878D82A}">
                    <a16:rowId xmlns:a16="http://schemas.microsoft.com/office/drawing/2014/main" val="744905973"/>
                  </a:ext>
                </a:extLst>
              </a:tr>
              <a:tr h="484909">
                <a:tc>
                  <a:txBody>
                    <a:bodyPr/>
                    <a:lstStyle/>
                    <a:p>
                      <a:pPr lvl="0" algn="ctr">
                        <a:lnSpc>
                          <a:spcPct val="100000"/>
                        </a:lnSpc>
                        <a:spcBef>
                          <a:spcPts val="0"/>
                        </a:spcBef>
                        <a:spcAft>
                          <a:spcPts val="0"/>
                        </a:spcAft>
                        <a:buNone/>
                      </a:pPr>
                      <a:r>
                        <a:rPr lang="en-AU" sz="1800" b="1" i="0" u="none" strike="noStrike" noProof="0">
                          <a:latin typeface="Consolas"/>
                        </a:rPr>
                        <a:t>General Geography</a:t>
                      </a:r>
                      <a:endParaRPr lang="en-US" sz="1800" b="1">
                        <a:latin typeface="Consolas"/>
                      </a:endParaRPr>
                    </a:p>
                    <a:p>
                      <a:pPr lvl="0">
                        <a:buNone/>
                      </a:pPr>
                      <a:endParaRPr lang="en-AU" sz="1800" b="1" i="0" u="none" strike="noStrike" noProof="0">
                        <a:latin typeface="Consolas"/>
                      </a:endParaRPr>
                    </a:p>
                  </a:txBody>
                  <a:tcPr>
                    <a:solidFill>
                      <a:schemeClr val="accent3">
                        <a:lumMod val="40000"/>
                        <a:lumOff val="60000"/>
                      </a:schemeClr>
                    </a:solidFill>
                  </a:tcPr>
                </a:tc>
                <a:tc rowSpan="2">
                  <a:txBody>
                    <a:bodyPr/>
                    <a:lstStyle/>
                    <a:p>
                      <a:pPr lvl="0" algn="l">
                        <a:lnSpc>
                          <a:spcPct val="100000"/>
                        </a:lnSpc>
                        <a:spcBef>
                          <a:spcPts val="0"/>
                        </a:spcBef>
                        <a:spcAft>
                          <a:spcPts val="0"/>
                        </a:spcAft>
                        <a:buNone/>
                      </a:pPr>
                      <a:r>
                        <a:rPr lang="en-AU" sz="1100" b="0" i="0" u="none" strike="noStrike" noProof="0">
                          <a:solidFill>
                            <a:srgbClr val="0D0D0D"/>
                          </a:solidFill>
                          <a:latin typeface="Consolas"/>
                        </a:rPr>
                        <a:t>Geography is the study of the Earth's landscapes, environments, and the relationships between people and their surroundings. It encompasses the physical features of the Earth such as landforms, climate, vegetation, and bodies of water, as well as human aspects including populations, cultures, economies, and political systems.</a:t>
                      </a:r>
                      <a:endParaRPr lang="en-US">
                        <a:latin typeface="Consolas"/>
                      </a:endParaRPr>
                    </a:p>
                  </a:txBody>
                  <a:tcPr/>
                </a:tc>
                <a:tc>
                  <a:txBody>
                    <a:bodyPr/>
                    <a:lstStyle/>
                    <a:p>
                      <a:pPr lvl="0" algn="ctr">
                        <a:buNone/>
                      </a:pPr>
                      <a:r>
                        <a:rPr lang="en-AU" sz="1600" b="0" i="0" u="none" strike="noStrike" noProof="0">
                          <a:latin typeface="Consolas"/>
                        </a:rPr>
                        <a:t>None</a:t>
                      </a:r>
                    </a:p>
                  </a:txBody>
                  <a:tcPr/>
                </a:tc>
                <a:tc rowSpan="2">
                  <a:txBody>
                    <a:bodyPr/>
                    <a:lstStyle/>
                    <a:p>
                      <a:pPr lvl="0">
                        <a:buNone/>
                      </a:pPr>
                      <a:r>
                        <a:rPr lang="en-AU" sz="1100" b="0" i="0" u="none" strike="noStrike" noProof="0">
                          <a:solidFill>
                            <a:srgbClr val="000000"/>
                          </a:solidFill>
                          <a:latin typeface="Consolas"/>
                        </a:rPr>
                        <a:t>Potential geography  job opportunities:</a:t>
                      </a:r>
                      <a:endParaRPr lang="en-US">
                        <a:latin typeface="Consolas"/>
                      </a:endParaRPr>
                    </a:p>
                    <a:p>
                      <a:pPr marL="171450" lvl="0" indent="-171450">
                        <a:buFont typeface="Arial"/>
                        <a:buChar char="•"/>
                      </a:pPr>
                      <a:r>
                        <a:rPr lang="en-AU" sz="1100" b="0" i="0" u="none" strike="noStrike" noProof="0">
                          <a:solidFill>
                            <a:srgbClr val="0D0D0D"/>
                          </a:solidFill>
                          <a:latin typeface="Consolas"/>
                        </a:rPr>
                        <a:t>urban planning</a:t>
                      </a:r>
                      <a:endParaRPr lang="en-US">
                        <a:latin typeface="Consolas"/>
                      </a:endParaRPr>
                    </a:p>
                    <a:p>
                      <a:pPr marL="171450" lvl="0" indent="-171450">
                        <a:buFont typeface="Arial"/>
                        <a:buChar char="•"/>
                      </a:pPr>
                      <a:r>
                        <a:rPr lang="en-AU" sz="1100" b="0" i="0" u="none" strike="noStrike" noProof="0">
                          <a:solidFill>
                            <a:srgbClr val="0D0D0D"/>
                          </a:solidFill>
                          <a:latin typeface="Consolas"/>
                        </a:rPr>
                        <a:t>environmental science</a:t>
                      </a:r>
                      <a:endParaRPr lang="en-US">
                        <a:latin typeface="Consolas"/>
                      </a:endParaRPr>
                    </a:p>
                    <a:p>
                      <a:pPr marL="171450" lvl="0" indent="-171450">
                        <a:buFont typeface="Arial"/>
                        <a:buChar char="•"/>
                      </a:pPr>
                      <a:r>
                        <a:rPr lang="en-AU" sz="1100" b="0" i="0" u="none" strike="noStrike" noProof="0">
                          <a:solidFill>
                            <a:srgbClr val="0D0D0D"/>
                          </a:solidFill>
                          <a:latin typeface="Consolas"/>
                        </a:rPr>
                        <a:t>international relations</a:t>
                      </a:r>
                      <a:endParaRPr lang="en-US">
                        <a:latin typeface="Consolas"/>
                      </a:endParaRPr>
                    </a:p>
                    <a:p>
                      <a:pPr marL="171450" lvl="0" indent="-171450">
                        <a:buFont typeface="Arial"/>
                        <a:buChar char="•"/>
                      </a:pPr>
                      <a:r>
                        <a:rPr lang="en-AU" sz="1100" b="0" i="0" u="none" strike="noStrike" noProof="0">
                          <a:solidFill>
                            <a:srgbClr val="0D0D0D"/>
                          </a:solidFill>
                          <a:latin typeface="Consolas"/>
                        </a:rPr>
                        <a:t>business</a:t>
                      </a:r>
                      <a:endParaRPr lang="en-US">
                        <a:latin typeface="Consolas"/>
                      </a:endParaRPr>
                    </a:p>
                  </a:txBody>
                  <a:tcPr/>
                </a:tc>
                <a:extLst>
                  <a:ext uri="{0D108BD9-81ED-4DB2-BD59-A6C34878D82A}">
                    <a16:rowId xmlns:a16="http://schemas.microsoft.com/office/drawing/2014/main" val="3277951049"/>
                  </a:ext>
                </a:extLst>
              </a:tr>
              <a:tr h="370840">
                <a:tc>
                  <a:txBody>
                    <a:bodyPr/>
                    <a:lstStyle/>
                    <a:p>
                      <a:pPr lvl="0" algn="ctr">
                        <a:lnSpc>
                          <a:spcPct val="100000"/>
                        </a:lnSpc>
                        <a:spcBef>
                          <a:spcPts val="0"/>
                        </a:spcBef>
                        <a:spcAft>
                          <a:spcPts val="0"/>
                        </a:spcAft>
                        <a:buNone/>
                      </a:pPr>
                      <a:r>
                        <a:rPr lang="en-AU" sz="1800" b="1" i="0" u="none" strike="noStrike" noProof="0">
                          <a:latin typeface="Consolas"/>
                        </a:rPr>
                        <a:t>ATAR Geography</a:t>
                      </a:r>
                      <a:endParaRPr lang="en-US" sz="1800" b="1">
                        <a:latin typeface="Consolas"/>
                      </a:endParaRPr>
                    </a:p>
                  </a:txBody>
                  <a:tcPr>
                    <a:solidFill>
                      <a:schemeClr val="accent6">
                        <a:lumMod val="40000"/>
                        <a:lumOff val="60000"/>
                      </a:schemeClr>
                    </a:solidFill>
                  </a:tcPr>
                </a:tc>
                <a:tc vMerge="1">
                  <a:txBody>
                    <a:bodyPr/>
                    <a:lstStyle/>
                    <a:p>
                      <a:endParaRPr lang="en-US"/>
                    </a:p>
                  </a:txBody>
                  <a:tcPr/>
                </a:tc>
                <a:tc>
                  <a:txBody>
                    <a:bodyPr/>
                    <a:lstStyle/>
                    <a:p>
                      <a:pPr algn="ctr"/>
                      <a:r>
                        <a:rPr lang="en-AU" sz="1600">
                          <a:latin typeface="Consolas"/>
                        </a:rPr>
                        <a:t>Year 10 A/B</a:t>
                      </a:r>
                    </a:p>
                  </a:txBody>
                  <a:tcPr/>
                </a:tc>
                <a:tc vMerge="1">
                  <a:txBody>
                    <a:bodyPr/>
                    <a:lstStyle/>
                    <a:p>
                      <a:endParaRPr lang="en-US"/>
                    </a:p>
                  </a:txBody>
                  <a:tcPr/>
                </a:tc>
                <a:extLst>
                  <a:ext uri="{0D108BD9-81ED-4DB2-BD59-A6C34878D82A}">
                    <a16:rowId xmlns:a16="http://schemas.microsoft.com/office/drawing/2014/main" val="1943231664"/>
                  </a:ext>
                </a:extLst>
              </a:tr>
              <a:tr h="370839">
                <a:tc gridSpan="4">
                  <a:txBody>
                    <a:bodyPr/>
                    <a:lstStyle/>
                    <a:p>
                      <a:pPr lvl="0" algn="ctr">
                        <a:buNone/>
                      </a:pPr>
                      <a:endParaRPr lang="en-AU" sz="1600" b="1">
                        <a:latin typeface="Consolas"/>
                      </a:endParaRPr>
                    </a:p>
                  </a:txBody>
                  <a:tcPr>
                    <a:solidFill>
                      <a:schemeClr val="accent2">
                        <a:lumMod val="75000"/>
                      </a:schemeClr>
                    </a:solidFill>
                  </a:tcPr>
                </a:tc>
                <a:tc hMerge="1">
                  <a:txBody>
                    <a:bodyPr/>
                    <a:lstStyle/>
                    <a:p>
                      <a:endParaRPr lang="en-US"/>
                    </a:p>
                  </a:txBody>
                  <a:tcPr>
                    <a:solidFill>
                      <a:schemeClr val="bg2">
                        <a:lumMod val="75000"/>
                      </a:schemeClr>
                    </a:solidFill>
                  </a:tcPr>
                </a:tc>
                <a:tc hMerge="1">
                  <a:txBody>
                    <a:bodyPr/>
                    <a:lstStyle/>
                    <a:p>
                      <a:endParaRPr lang="en-US"/>
                    </a:p>
                  </a:txBody>
                  <a:tcPr>
                    <a:solidFill>
                      <a:schemeClr val="bg2">
                        <a:lumMod val="75000"/>
                      </a:schemeClr>
                    </a:solidFill>
                  </a:tcPr>
                </a:tc>
                <a:tc hMerge="1">
                  <a:txBody>
                    <a:bodyPr/>
                    <a:lstStyle/>
                    <a:p>
                      <a:endParaRPr lang="en-US"/>
                    </a:p>
                  </a:txBody>
                  <a:tcPr>
                    <a:solidFill>
                      <a:schemeClr val="bg2">
                        <a:lumMod val="75000"/>
                      </a:schemeClr>
                    </a:solidFill>
                  </a:tcPr>
                </a:tc>
                <a:extLst>
                  <a:ext uri="{0D108BD9-81ED-4DB2-BD59-A6C34878D82A}">
                    <a16:rowId xmlns:a16="http://schemas.microsoft.com/office/drawing/2014/main" val="926759814"/>
                  </a:ext>
                </a:extLst>
              </a:tr>
              <a:tr h="370838">
                <a:tc>
                  <a:txBody>
                    <a:bodyPr/>
                    <a:lstStyle/>
                    <a:p>
                      <a:pPr lvl="0" algn="ctr">
                        <a:buNone/>
                      </a:pPr>
                      <a:r>
                        <a:rPr lang="en-AU" sz="1800" b="1" i="0" u="none" strike="noStrike" noProof="0">
                          <a:latin typeface="Consolas"/>
                        </a:rPr>
                        <a:t>ATAR Economics</a:t>
                      </a:r>
                      <a:endParaRPr lang="en-US" sz="1800" b="1">
                        <a:latin typeface="Consolas"/>
                      </a:endParaRPr>
                    </a:p>
                  </a:txBody>
                  <a:tcPr>
                    <a:solidFill>
                      <a:schemeClr val="accent6">
                        <a:lumMod val="40000"/>
                        <a:lumOff val="60000"/>
                      </a:schemeClr>
                    </a:solidFill>
                  </a:tcPr>
                </a:tc>
                <a:tc>
                  <a:txBody>
                    <a:bodyPr/>
                    <a:lstStyle/>
                    <a:p>
                      <a:pPr lvl="0">
                        <a:buNone/>
                      </a:pPr>
                      <a:r>
                        <a:rPr lang="en-AU" sz="1100" b="0" i="0" u="none" strike="noStrike" noProof="0">
                          <a:latin typeface="Consolas"/>
                        </a:rPr>
                        <a:t>Economics is designed to equip students with the necessary knowledge, skills and techniques to understand the behaviour in the world of commerce and finance. </a:t>
                      </a:r>
                      <a:endParaRPr lang="en-US">
                        <a:latin typeface="Consolas"/>
                      </a:endParaRPr>
                    </a:p>
                  </a:txBody>
                  <a:tcPr/>
                </a:tc>
                <a:tc>
                  <a:txBody>
                    <a:bodyPr/>
                    <a:lstStyle/>
                    <a:p>
                      <a:pPr lvl="0" algn="ctr">
                        <a:buNone/>
                      </a:pPr>
                      <a:r>
                        <a:rPr lang="en-AU" sz="1600" b="0" i="0" u="none" strike="noStrike" noProof="0">
                          <a:solidFill>
                            <a:srgbClr val="000000"/>
                          </a:solidFill>
                          <a:latin typeface="Consolas"/>
                        </a:rPr>
                        <a:t>Year 10 A/B</a:t>
                      </a:r>
                      <a:endParaRPr lang="en-US" sz="1600">
                        <a:latin typeface="Consolas"/>
                      </a:endParaRPr>
                    </a:p>
                  </a:txBody>
                  <a:tcPr/>
                </a:tc>
                <a:tc>
                  <a:txBody>
                    <a:bodyPr/>
                    <a:lstStyle/>
                    <a:p>
                      <a:pPr lvl="0" algn="l">
                        <a:lnSpc>
                          <a:spcPct val="100000"/>
                        </a:lnSpc>
                        <a:spcBef>
                          <a:spcPts val="0"/>
                        </a:spcBef>
                        <a:spcAft>
                          <a:spcPts val="0"/>
                        </a:spcAft>
                        <a:buNone/>
                      </a:pPr>
                      <a:r>
                        <a:rPr lang="en-AU" sz="1100" b="0" i="0" u="none" strike="noStrike" noProof="0">
                          <a:latin typeface="Consolas"/>
                        </a:rPr>
                        <a:t>Potential economics job opportunities:</a:t>
                      </a:r>
                      <a:endParaRPr lang="en-US">
                        <a:latin typeface="Consolas"/>
                      </a:endParaRPr>
                    </a:p>
                    <a:p>
                      <a:pPr marL="171450" lvl="0" indent="-171450" algn="l">
                        <a:lnSpc>
                          <a:spcPct val="100000"/>
                        </a:lnSpc>
                        <a:spcBef>
                          <a:spcPts val="0"/>
                        </a:spcBef>
                        <a:spcAft>
                          <a:spcPts val="0"/>
                        </a:spcAft>
                        <a:buFont typeface="Arial"/>
                        <a:buChar char="•"/>
                      </a:pPr>
                      <a:r>
                        <a:rPr lang="en-AU" sz="1100" b="0" i="0" u="none" strike="noStrike" noProof="0">
                          <a:latin typeface="Consolas"/>
                        </a:rPr>
                        <a:t>Business development manager</a:t>
                      </a:r>
                      <a:endParaRPr lang="en-AU">
                        <a:latin typeface="Consolas"/>
                      </a:endParaRPr>
                    </a:p>
                    <a:p>
                      <a:pPr marL="171450" lvl="0" indent="-171450" algn="l">
                        <a:lnSpc>
                          <a:spcPct val="100000"/>
                        </a:lnSpc>
                        <a:spcBef>
                          <a:spcPts val="0"/>
                        </a:spcBef>
                        <a:spcAft>
                          <a:spcPts val="0"/>
                        </a:spcAft>
                        <a:buFont typeface="Arial"/>
                        <a:buChar char="•"/>
                      </a:pPr>
                      <a:r>
                        <a:rPr lang="en-AU" sz="1100" b="0" i="0" u="none" strike="noStrike" noProof="0">
                          <a:latin typeface="Consolas"/>
                        </a:rPr>
                        <a:t>Social enterprise owner/director</a:t>
                      </a:r>
                      <a:endParaRPr lang="en-AU">
                        <a:latin typeface="Consolas"/>
                      </a:endParaRPr>
                    </a:p>
                    <a:p>
                      <a:pPr marL="171450" lvl="0" indent="-171450" algn="l">
                        <a:lnSpc>
                          <a:spcPct val="100000"/>
                        </a:lnSpc>
                        <a:spcBef>
                          <a:spcPts val="0"/>
                        </a:spcBef>
                        <a:spcAft>
                          <a:spcPts val="0"/>
                        </a:spcAft>
                        <a:buFont typeface="Arial"/>
                        <a:buChar char="•"/>
                      </a:pPr>
                      <a:r>
                        <a:rPr lang="en-AU" sz="1100" b="0" i="0" u="none" strike="noStrike" noProof="0">
                          <a:latin typeface="Consolas"/>
                        </a:rPr>
                        <a:t>Policy director</a:t>
                      </a:r>
                      <a:endParaRPr lang="en-AU">
                        <a:latin typeface="Consolas"/>
                      </a:endParaRPr>
                    </a:p>
                    <a:p>
                      <a:pPr marL="171450" lvl="0" indent="-171450" algn="l">
                        <a:lnSpc>
                          <a:spcPct val="100000"/>
                        </a:lnSpc>
                        <a:spcBef>
                          <a:spcPts val="0"/>
                        </a:spcBef>
                        <a:spcAft>
                          <a:spcPts val="0"/>
                        </a:spcAft>
                        <a:buFont typeface="Arial"/>
                        <a:buChar char="•"/>
                      </a:pPr>
                      <a:r>
                        <a:rPr lang="en-AU" sz="1100" b="0" i="0" u="none" strike="noStrike" noProof="0">
                          <a:latin typeface="Consolas"/>
                        </a:rPr>
                        <a:t>Financial consultant</a:t>
                      </a:r>
                      <a:endParaRPr lang="en-AU">
                        <a:latin typeface="Consolas"/>
                      </a:endParaRPr>
                    </a:p>
                    <a:p>
                      <a:pPr marL="171450" lvl="0" indent="-171450" algn="l">
                        <a:lnSpc>
                          <a:spcPct val="100000"/>
                        </a:lnSpc>
                        <a:spcBef>
                          <a:spcPts val="0"/>
                        </a:spcBef>
                        <a:spcAft>
                          <a:spcPts val="0"/>
                        </a:spcAft>
                        <a:buFont typeface="Arial"/>
                        <a:buChar char="•"/>
                      </a:pPr>
                      <a:r>
                        <a:rPr lang="en-AU" sz="1100" b="0" i="0" u="none" strike="noStrike" noProof="0">
                          <a:latin typeface="Consolas"/>
                        </a:rPr>
                        <a:t>Philanthropist</a:t>
                      </a:r>
                      <a:endParaRPr lang="en-AU">
                        <a:latin typeface="Consolas"/>
                      </a:endParaRPr>
                    </a:p>
                    <a:p>
                      <a:pPr marL="171450" lvl="0" indent="-171450" algn="l">
                        <a:lnSpc>
                          <a:spcPct val="100000"/>
                        </a:lnSpc>
                        <a:spcBef>
                          <a:spcPts val="0"/>
                        </a:spcBef>
                        <a:spcAft>
                          <a:spcPts val="0"/>
                        </a:spcAft>
                        <a:buFont typeface="Arial"/>
                        <a:buChar char="•"/>
                      </a:pPr>
                      <a:r>
                        <a:rPr lang="en-AU" sz="1100" b="0" i="0" u="none" strike="noStrike" noProof="0">
                          <a:latin typeface="Consolas"/>
                        </a:rPr>
                        <a:t>Economic governance analyst</a:t>
                      </a:r>
                      <a:endParaRPr lang="en-AU">
                        <a:latin typeface="Consolas"/>
                      </a:endParaRPr>
                    </a:p>
                    <a:p>
                      <a:pPr marL="171450" lvl="0" indent="-171450" algn="l">
                        <a:lnSpc>
                          <a:spcPct val="100000"/>
                        </a:lnSpc>
                        <a:spcBef>
                          <a:spcPts val="0"/>
                        </a:spcBef>
                        <a:spcAft>
                          <a:spcPts val="0"/>
                        </a:spcAft>
                        <a:buFont typeface="Arial"/>
                        <a:buChar char="•"/>
                      </a:pPr>
                      <a:r>
                        <a:rPr lang="en-AU" sz="1100" b="0" i="0" u="none" strike="noStrike" noProof="0">
                          <a:latin typeface="Consolas"/>
                        </a:rPr>
                        <a:t>Economic analyst</a:t>
                      </a:r>
                      <a:endParaRPr lang="en-AU">
                        <a:latin typeface="Consolas"/>
                      </a:endParaRPr>
                    </a:p>
                    <a:p>
                      <a:pPr marL="171450" lvl="0" indent="-171450" algn="l">
                        <a:lnSpc>
                          <a:spcPct val="100000"/>
                        </a:lnSpc>
                        <a:spcBef>
                          <a:spcPts val="0"/>
                        </a:spcBef>
                        <a:spcAft>
                          <a:spcPts val="0"/>
                        </a:spcAft>
                        <a:buFont typeface="Arial"/>
                        <a:buChar char="•"/>
                      </a:pPr>
                      <a:r>
                        <a:rPr lang="en-AU" sz="1100" b="0" i="0" u="none" strike="noStrike" noProof="0">
                          <a:latin typeface="Consolas"/>
                        </a:rPr>
                        <a:t>Statistical analyst</a:t>
                      </a:r>
                      <a:endParaRPr lang="en-AU">
                        <a:latin typeface="Consolas"/>
                      </a:endParaRPr>
                    </a:p>
                    <a:p>
                      <a:pPr marL="171450" lvl="0" indent="-171450" algn="l">
                        <a:lnSpc>
                          <a:spcPct val="100000"/>
                        </a:lnSpc>
                        <a:spcBef>
                          <a:spcPts val="0"/>
                        </a:spcBef>
                        <a:spcAft>
                          <a:spcPts val="0"/>
                        </a:spcAft>
                        <a:buFont typeface="Arial"/>
                        <a:buChar char="•"/>
                      </a:pPr>
                      <a:r>
                        <a:rPr lang="en-AU" sz="1100" b="0" i="0" u="none" strike="noStrike" noProof="0">
                          <a:latin typeface="Consolas"/>
                        </a:rPr>
                        <a:t>Risk manager</a:t>
                      </a:r>
                      <a:endParaRPr lang="en-AU">
                        <a:latin typeface="Consolas"/>
                      </a:endParaRPr>
                    </a:p>
                    <a:p>
                      <a:pPr marL="171450" lvl="0" indent="-171450" algn="l">
                        <a:lnSpc>
                          <a:spcPct val="100000"/>
                        </a:lnSpc>
                        <a:spcBef>
                          <a:spcPts val="0"/>
                        </a:spcBef>
                        <a:spcAft>
                          <a:spcPts val="0"/>
                        </a:spcAft>
                        <a:buFont typeface="Arial"/>
                        <a:buChar char="•"/>
                      </a:pPr>
                      <a:r>
                        <a:rPr lang="en-AU" sz="1100" b="0" i="0" u="none" strike="noStrike" noProof="0">
                          <a:latin typeface="Consolas"/>
                        </a:rPr>
                        <a:t>Managing director</a:t>
                      </a:r>
                      <a:endParaRPr lang="en-AU">
                        <a:latin typeface="Consolas"/>
                      </a:endParaRPr>
                    </a:p>
                    <a:p>
                      <a:pPr marL="171450" lvl="0" indent="-171450">
                        <a:buFont typeface="Arial"/>
                        <a:buChar char="•"/>
                      </a:pPr>
                      <a:r>
                        <a:rPr lang="en-AU" sz="1100" b="0" i="0" u="none" strike="noStrike" noProof="0">
                          <a:latin typeface="Consolas"/>
                        </a:rPr>
                        <a:t>Auditor</a:t>
                      </a:r>
                      <a:endParaRPr lang="en-US">
                        <a:latin typeface="Consolas"/>
                      </a:endParaRPr>
                    </a:p>
                  </a:txBody>
                  <a:tcPr/>
                </a:tc>
                <a:extLst>
                  <a:ext uri="{0D108BD9-81ED-4DB2-BD59-A6C34878D82A}">
                    <a16:rowId xmlns:a16="http://schemas.microsoft.com/office/drawing/2014/main" val="3180149335"/>
                  </a:ext>
                </a:extLst>
              </a:tr>
            </a:tbl>
          </a:graphicData>
        </a:graphic>
      </p:graphicFrame>
    </p:spTree>
    <p:extLst>
      <p:ext uri="{BB962C8B-B14F-4D97-AF65-F5344CB8AC3E}">
        <p14:creationId xmlns:p14="http://schemas.microsoft.com/office/powerpoint/2010/main" val="223976404"/>
      </p:ext>
    </p:extLst>
  </p:cSld>
  <p:clrMapOvr>
    <a:masterClrMapping/>
  </p:clrMapOvr>
</p:sld>
</file>

<file path=ppt/theme/theme1.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BFBA14A9-9290-4E1F-A1C4-0305BFA570E9}">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3.xml><?xml version="1.0" encoding="utf-8"?>
<ds:datastoreItem xmlns:ds="http://schemas.openxmlformats.org/officeDocument/2006/customXml" ds:itemID="{AC5040CA-20CC-43C6-BC0C-8D8696B6AF89}">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{1942E349-4A56-41A5-99E5-3DAC97B0C5DD}tf16411248_win32</Template>
  <TotalTime>2</TotalTime>
  <Words>2145</Words>
  <Application>Microsoft Office PowerPoint</Application>
  <PresentationFormat>Widescreen</PresentationFormat>
  <Paragraphs>308</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Avenir Next LT Pro Light</vt:lpstr>
      <vt:lpstr>Calibri</vt:lpstr>
      <vt:lpstr>Consolas</vt:lpstr>
      <vt:lpstr>Posterama</vt:lpstr>
      <vt:lpstr>Wingdings</vt:lpstr>
      <vt:lpstr>Custom</vt:lpstr>
      <vt:lpstr>Year 10 ASSEMBLY: Pathway and course overview</vt:lpstr>
      <vt:lpstr>Why are we having this assembly?</vt:lpstr>
      <vt:lpstr>Senior School pathways at comet bay</vt:lpstr>
      <vt:lpstr>What courses do we offer?  </vt:lpstr>
      <vt:lpstr>Science year 11 ATAR Courses:</vt:lpstr>
      <vt:lpstr>Science year 11 General Courses:</vt:lpstr>
      <vt:lpstr>HASS year 11 ATAR &amp; general Courses:</vt:lpstr>
      <vt:lpstr>HASS year 11 ATAR &amp; general Courses:</vt:lpstr>
      <vt:lpstr>HASS year 11 ATAR &amp; general Courses:</vt:lpstr>
      <vt:lpstr>math year 11 ATAR &amp; general Courses:</vt:lpstr>
      <vt:lpstr>Math Courses continued:</vt:lpstr>
      <vt:lpstr>English year 11 ATAR &amp; general Courses:</vt:lpstr>
      <vt:lpstr>PowerPoint Presentation</vt:lpstr>
      <vt:lpstr>PowerPoint Presentation</vt:lpstr>
      <vt:lpstr>TECHNOLOGIES year 11 ATAR &amp; general Courses:   Home Economics</vt:lpstr>
      <vt:lpstr>TECHNOLOGIES year 11 ATAR &amp; general Courses: Design and Technology </vt:lpstr>
      <vt:lpstr>Health &amp; Phys Ed. year 11 ATAR &amp; general Courses:</vt:lpstr>
      <vt:lpstr>Important dates coming up</vt:lpstr>
      <vt:lpstr>Who to see if you have more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10 Pathway and course overview</dc:title>
  <dc:creator>VUKMAN Aimee [Comet Bay College]</dc:creator>
  <cp:lastModifiedBy>VUKMAN Aimee [Comet Bay College]</cp:lastModifiedBy>
  <cp:revision>4</cp:revision>
  <dcterms:created xsi:type="dcterms:W3CDTF">2024-02-22T00:24:07Z</dcterms:created>
  <dcterms:modified xsi:type="dcterms:W3CDTF">2024-03-05T06:13:18Z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